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340" r:id="rId5"/>
    <p:sldId id="259" r:id="rId6"/>
    <p:sldId id="328" r:id="rId7"/>
    <p:sldId id="289" r:id="rId8"/>
    <p:sldId id="327" r:id="rId9"/>
    <p:sldId id="329" r:id="rId10"/>
    <p:sldId id="261" r:id="rId11"/>
    <p:sldId id="321" r:id="rId12"/>
    <p:sldId id="263" r:id="rId13"/>
    <p:sldId id="271" r:id="rId14"/>
    <p:sldId id="285" r:id="rId15"/>
    <p:sldId id="323" r:id="rId16"/>
    <p:sldId id="272" r:id="rId17"/>
    <p:sldId id="275" r:id="rId18"/>
    <p:sldId id="262" r:id="rId19"/>
    <p:sldId id="330" r:id="rId20"/>
    <p:sldId id="284" r:id="rId21"/>
    <p:sldId id="283" r:id="rId22"/>
    <p:sldId id="322" r:id="rId23"/>
    <p:sldId id="352" r:id="rId24"/>
    <p:sldId id="286" r:id="rId25"/>
    <p:sldId id="265" r:id="rId26"/>
    <p:sldId id="291" r:id="rId27"/>
    <p:sldId id="319" r:id="rId28"/>
    <p:sldId id="331" r:id="rId29"/>
    <p:sldId id="332" r:id="rId30"/>
    <p:sldId id="333" r:id="rId31"/>
    <p:sldId id="334" r:id="rId32"/>
    <p:sldId id="337" r:id="rId33"/>
    <p:sldId id="335" r:id="rId34"/>
    <p:sldId id="336" r:id="rId35"/>
    <p:sldId id="341" r:id="rId36"/>
    <p:sldId id="339" r:id="rId37"/>
    <p:sldId id="338" r:id="rId38"/>
    <p:sldId id="342" r:id="rId39"/>
    <p:sldId id="343" r:id="rId40"/>
    <p:sldId id="344" r:id="rId41"/>
    <p:sldId id="345" r:id="rId42"/>
    <p:sldId id="351" r:id="rId43"/>
    <p:sldId id="348" r:id="rId44"/>
    <p:sldId id="347" r:id="rId45"/>
  </p:sldIdLst>
  <p:sldSz cx="9144000" cy="6858000" type="screen4x3"/>
  <p:notesSz cx="9926638" cy="143017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147" userDrawn="1">
          <p15:clr>
            <a:srgbClr val="A4A3A4"/>
          </p15:clr>
        </p15:guide>
        <p15:guide id="2" pos="31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C4"/>
    <a:srgbClr val="009999"/>
    <a:srgbClr val="66CCFF"/>
    <a:srgbClr val="00817E"/>
    <a:srgbClr val="008582"/>
    <a:srgbClr val="BDF395"/>
    <a:srgbClr val="96BAD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>
      <p:cViewPr varScale="1">
        <p:scale>
          <a:sx n="70" d="100"/>
          <a:sy n="70" d="100"/>
        </p:scale>
        <p:origin x="1242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4147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Hohermuth-Weber" userId="ee4cdc31-d9fa-4b61-bdf4-b7f0716af33b" providerId="ADAL" clId="{E6D39E61-C0FE-47BC-A260-6A00FA4F10FC}"/>
    <pc:docChg chg="undo custSel modSld">
      <pc:chgData name="Chantal Hohermuth-Weber" userId="ee4cdc31-d9fa-4b61-bdf4-b7f0716af33b" providerId="ADAL" clId="{E6D39E61-C0FE-47BC-A260-6A00FA4F10FC}" dt="2024-11-05T15:34:56.536" v="208" actId="20577"/>
      <pc:docMkLst>
        <pc:docMk/>
      </pc:docMkLst>
      <pc:sldChg chg="modSp mod">
        <pc:chgData name="Chantal Hohermuth-Weber" userId="ee4cdc31-d9fa-4b61-bdf4-b7f0716af33b" providerId="ADAL" clId="{E6D39E61-C0FE-47BC-A260-6A00FA4F10FC}" dt="2024-11-05T13:26:54.541" v="132" actId="20577"/>
        <pc:sldMkLst>
          <pc:docMk/>
          <pc:sldMk cId="0" sldId="258"/>
        </pc:sldMkLst>
        <pc:spChg chg="mod">
          <ac:chgData name="Chantal Hohermuth-Weber" userId="ee4cdc31-d9fa-4b61-bdf4-b7f0716af33b" providerId="ADAL" clId="{E6D39E61-C0FE-47BC-A260-6A00FA4F10FC}" dt="2024-11-05T13:26:54.541" v="132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Chantal Hohermuth-Weber" userId="ee4cdc31-d9fa-4b61-bdf4-b7f0716af33b" providerId="ADAL" clId="{E6D39E61-C0FE-47BC-A260-6A00FA4F10FC}" dt="2024-11-05T15:34:56.536" v="208" actId="20577"/>
        <pc:sldMkLst>
          <pc:docMk/>
          <pc:sldMk cId="0" sldId="261"/>
        </pc:sldMkLst>
        <pc:spChg chg="mod">
          <ac:chgData name="Chantal Hohermuth-Weber" userId="ee4cdc31-d9fa-4b61-bdf4-b7f0716af33b" providerId="ADAL" clId="{E6D39E61-C0FE-47BC-A260-6A00FA4F10FC}" dt="2024-11-05T15:34:56.536" v="208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E6D39E61-C0FE-47BC-A260-6A00FA4F10FC}" dt="2024-11-04T09:33:39.582" v="91" actId="20577"/>
        <pc:sldMkLst>
          <pc:docMk/>
          <pc:sldMk cId="229225099" sldId="283"/>
        </pc:sldMkLst>
        <pc:spChg chg="mod">
          <ac:chgData name="Chantal Hohermuth-Weber" userId="ee4cdc31-d9fa-4b61-bdf4-b7f0716af33b" providerId="ADAL" clId="{E6D39E61-C0FE-47BC-A260-6A00FA4F10FC}" dt="2024-11-04T09:33:39.582" v="91" actId="20577"/>
          <ac:spMkLst>
            <pc:docMk/>
            <pc:sldMk cId="229225099" sldId="283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E6D39E61-C0FE-47BC-A260-6A00FA4F10FC}" dt="2024-11-04T09:33:34.924" v="89" actId="20577"/>
        <pc:sldMkLst>
          <pc:docMk/>
          <pc:sldMk cId="665914420" sldId="284"/>
        </pc:sldMkLst>
        <pc:spChg chg="mod">
          <ac:chgData name="Chantal Hohermuth-Weber" userId="ee4cdc31-d9fa-4b61-bdf4-b7f0716af33b" providerId="ADAL" clId="{E6D39E61-C0FE-47BC-A260-6A00FA4F10FC}" dt="2024-11-04T09:33:34.924" v="89" actId="20577"/>
          <ac:spMkLst>
            <pc:docMk/>
            <pc:sldMk cId="665914420" sldId="284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E6D39E61-C0FE-47BC-A260-6A00FA4F10FC}" dt="2024-11-05T13:47:05.263" v="134" actId="6549"/>
        <pc:sldMkLst>
          <pc:docMk/>
          <pc:sldMk cId="4005230867" sldId="323"/>
        </pc:sldMkLst>
        <pc:spChg chg="mod">
          <ac:chgData name="Chantal Hohermuth-Weber" userId="ee4cdc31-d9fa-4b61-bdf4-b7f0716af33b" providerId="ADAL" clId="{E6D39E61-C0FE-47BC-A260-6A00FA4F10FC}" dt="2024-11-05T13:47:05.263" v="134" actId="6549"/>
          <ac:spMkLst>
            <pc:docMk/>
            <pc:sldMk cId="4005230867" sldId="323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E6D39E61-C0FE-47BC-A260-6A00FA4F10FC}" dt="2024-11-05T13:49:19.765" v="136" actId="113"/>
        <pc:sldMkLst>
          <pc:docMk/>
          <pc:sldMk cId="449134353" sldId="337"/>
        </pc:sldMkLst>
        <pc:spChg chg="mod">
          <ac:chgData name="Chantal Hohermuth-Weber" userId="ee4cdc31-d9fa-4b61-bdf4-b7f0716af33b" providerId="ADAL" clId="{E6D39E61-C0FE-47BC-A260-6A00FA4F10FC}" dt="2024-11-05T13:49:19.765" v="136" actId="113"/>
          <ac:spMkLst>
            <pc:docMk/>
            <pc:sldMk cId="449134353" sldId="337"/>
            <ac:spMk id="3" creationId="{397587AB-9D3C-ABCA-FAB6-DBC2E3E0AE75}"/>
          </ac:spMkLst>
        </pc:spChg>
      </pc:sldChg>
      <pc:sldChg chg="modSp mod">
        <pc:chgData name="Chantal Hohermuth-Weber" userId="ee4cdc31-d9fa-4b61-bdf4-b7f0716af33b" providerId="ADAL" clId="{E6D39E61-C0FE-47BC-A260-6A00FA4F10FC}" dt="2024-11-04T09:33:57.861" v="99" actId="20577"/>
        <pc:sldMkLst>
          <pc:docMk/>
          <pc:sldMk cId="178182808" sldId="338"/>
        </pc:sldMkLst>
        <pc:spChg chg="mod">
          <ac:chgData name="Chantal Hohermuth-Weber" userId="ee4cdc31-d9fa-4b61-bdf4-b7f0716af33b" providerId="ADAL" clId="{E6D39E61-C0FE-47BC-A260-6A00FA4F10FC}" dt="2024-11-04T09:33:57.861" v="99" actId="20577"/>
          <ac:spMkLst>
            <pc:docMk/>
            <pc:sldMk cId="178182808" sldId="338"/>
            <ac:spMk id="3" creationId="{08ACA940-2EB5-00B6-2D12-81562476D243}"/>
          </ac:spMkLst>
        </pc:spChg>
      </pc:sldChg>
      <pc:sldChg chg="modSp mod">
        <pc:chgData name="Chantal Hohermuth-Weber" userId="ee4cdc31-d9fa-4b61-bdf4-b7f0716af33b" providerId="ADAL" clId="{E6D39E61-C0FE-47BC-A260-6A00FA4F10FC}" dt="2024-11-04T09:33:54.148" v="95" actId="20577"/>
        <pc:sldMkLst>
          <pc:docMk/>
          <pc:sldMk cId="1722140032" sldId="339"/>
        </pc:sldMkLst>
        <pc:spChg chg="mod">
          <ac:chgData name="Chantal Hohermuth-Weber" userId="ee4cdc31-d9fa-4b61-bdf4-b7f0716af33b" providerId="ADAL" clId="{E6D39E61-C0FE-47BC-A260-6A00FA4F10FC}" dt="2024-11-04T09:33:54.148" v="95" actId="20577"/>
          <ac:spMkLst>
            <pc:docMk/>
            <pc:sldMk cId="1722140032" sldId="339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E6D39E61-C0FE-47BC-A260-6A00FA4F10FC}" dt="2024-11-04T09:34:41.532" v="112" actId="20577"/>
        <pc:sldMkLst>
          <pc:docMk/>
          <pc:sldMk cId="839186721" sldId="340"/>
        </pc:sldMkLst>
        <pc:spChg chg="mod">
          <ac:chgData name="Chantal Hohermuth-Weber" userId="ee4cdc31-d9fa-4b61-bdf4-b7f0716af33b" providerId="ADAL" clId="{E6D39E61-C0FE-47BC-A260-6A00FA4F10FC}" dt="2024-11-04T09:34:41.532" v="112" actId="20577"/>
          <ac:spMkLst>
            <pc:docMk/>
            <pc:sldMk cId="839186721" sldId="340"/>
            <ac:spMk id="3" creationId="{00000000-0000-0000-0000-000000000000}"/>
          </ac:spMkLst>
        </pc:spChg>
      </pc:sldChg>
      <pc:sldChg chg="modSp mod">
        <pc:chgData name="Chantal Hohermuth-Weber" userId="ee4cdc31-d9fa-4b61-bdf4-b7f0716af33b" providerId="ADAL" clId="{E6D39E61-C0FE-47BC-A260-6A00FA4F10FC}" dt="2024-11-04T09:34:50.410" v="114" actId="20577"/>
        <pc:sldMkLst>
          <pc:docMk/>
          <pc:sldMk cId="4139305782" sldId="342"/>
        </pc:sldMkLst>
        <pc:spChg chg="mod">
          <ac:chgData name="Chantal Hohermuth-Weber" userId="ee4cdc31-d9fa-4b61-bdf4-b7f0716af33b" providerId="ADAL" clId="{E6D39E61-C0FE-47BC-A260-6A00FA4F10FC}" dt="2024-11-04T09:34:50.410" v="114" actId="20577"/>
          <ac:spMkLst>
            <pc:docMk/>
            <pc:sldMk cId="4139305782" sldId="342"/>
            <ac:spMk id="3" creationId="{611494EF-E651-20A5-E1A9-4A710B03E92F}"/>
          </ac:spMkLst>
        </pc:spChg>
      </pc:sldChg>
      <pc:sldChg chg="modSp mod">
        <pc:chgData name="Chantal Hohermuth-Weber" userId="ee4cdc31-d9fa-4b61-bdf4-b7f0716af33b" providerId="ADAL" clId="{E6D39E61-C0FE-47BC-A260-6A00FA4F10FC}" dt="2024-11-04T09:34:55.365" v="116" actId="20577"/>
        <pc:sldMkLst>
          <pc:docMk/>
          <pc:sldMk cId="1619253946" sldId="343"/>
        </pc:sldMkLst>
        <pc:spChg chg="mod">
          <ac:chgData name="Chantal Hohermuth-Weber" userId="ee4cdc31-d9fa-4b61-bdf4-b7f0716af33b" providerId="ADAL" clId="{E6D39E61-C0FE-47BC-A260-6A00FA4F10FC}" dt="2024-11-04T09:34:55.365" v="116" actId="20577"/>
          <ac:spMkLst>
            <pc:docMk/>
            <pc:sldMk cId="1619253946" sldId="343"/>
            <ac:spMk id="3" creationId="{0C92050B-2F06-41C0-BF3F-59543026FBE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997" cy="715547"/>
          </a:xfrm>
          <a:prstGeom prst="rect">
            <a:avLst/>
          </a:prstGeom>
        </p:spPr>
        <p:txBody>
          <a:bodyPr vert="horz" lIns="132451" tIns="66225" rIns="132451" bIns="66225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7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4323" y="0"/>
            <a:ext cx="4299997" cy="715547"/>
          </a:xfrm>
          <a:prstGeom prst="rect">
            <a:avLst/>
          </a:prstGeom>
        </p:spPr>
        <p:txBody>
          <a:bodyPr vert="horz" lIns="132451" tIns="66225" rIns="132451" bIns="66225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7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B2CB1649-BBB1-48AD-8BB3-004EDC86D938}" type="datetimeFigureOut">
              <a:rPr lang="de-CH"/>
              <a:pPr>
                <a:defRPr/>
              </a:pPr>
              <a:t>06.11.2024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13583955"/>
            <a:ext cx="4299997" cy="715547"/>
          </a:xfrm>
          <a:prstGeom prst="rect">
            <a:avLst/>
          </a:prstGeom>
        </p:spPr>
        <p:txBody>
          <a:bodyPr vert="horz" lIns="132451" tIns="66225" rIns="132451" bIns="66225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7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4323" y="13583955"/>
            <a:ext cx="4299997" cy="715547"/>
          </a:xfrm>
          <a:prstGeom prst="rect">
            <a:avLst/>
          </a:prstGeom>
        </p:spPr>
        <p:txBody>
          <a:bodyPr vert="horz" lIns="132451" tIns="66225" rIns="132451" bIns="66225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7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012E9641-E88F-4EBF-A46A-07A8069782A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509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9926638" cy="14301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marL="7429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marL="11430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marL="16002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marL="20574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>
              <a:defRPr/>
            </a:pPr>
            <a:endParaRPr lang="de-CH" altLang="de-DE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0" y="0"/>
            <a:ext cx="9926638" cy="14301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marL="7429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marL="11430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marL="16002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marL="20574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>
              <a:defRPr/>
            </a:pPr>
            <a:endParaRPr lang="de-CH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4337106" cy="7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365" tIns="67790" rIns="130365" bIns="6779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79987" y="0"/>
            <a:ext cx="4225779" cy="7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365" tIns="67790" rIns="130365" bIns="677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096963"/>
            <a:ext cx="7162800" cy="5372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335922" y="6803408"/>
            <a:ext cx="7233922" cy="646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365" tIns="67790" rIns="130365" bIns="6779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13604532"/>
            <a:ext cx="4337106" cy="65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365" tIns="67790" rIns="130365" bIns="6779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679987" y="13604532"/>
            <a:ext cx="4225779" cy="65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365" tIns="67790" rIns="130365" bIns="677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982DB080-9392-48ED-8395-9C343DFA18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0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AB56EAE9-C0C8-431A-B10A-2945891CDF92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740CD62-ECA9-4320-8921-E96298D4D04D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16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0FC7E488-53CC-4902-A33B-1DB146B61CA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17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237BD112-70CE-44C1-B68C-772E22A8F8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18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237BD112-70CE-44C1-B68C-772E22A8F8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19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52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24E0E57-DC31-4921-887C-50B1012D557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20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24E0E57-DC31-4921-887C-50B1012D557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21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25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26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27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2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1E93DD2-B689-4E82-809B-9E058F3E5D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24E0E57-DC31-4921-887C-50B1012D557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36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0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951775B0-03FE-44CA-AE57-2C8848F2F2B5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951775B0-03FE-44CA-AE57-2C8848F2F2B5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1AFE9E71-6121-4E5C-AFA5-B2BB9ADEF686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5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BDD18084-D967-4B7B-AEB6-AE18036EAEB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10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8870576-8E23-41EB-989D-EB3E433F263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13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8870576-8E23-41EB-989D-EB3E433F263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1pPr>
            <a:lvl2pPr marL="1076163" indent="-413909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2pPr>
            <a:lvl3pPr marL="1655636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3pPr>
            <a:lvl4pPr marL="2317890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4pPr>
            <a:lvl5pPr marL="2980144" indent="-331127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5pPr>
            <a:lvl6pPr marL="3642398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6pPr>
            <a:lvl7pPr marL="4304652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7pPr>
            <a:lvl8pPr marL="4966907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8pPr>
            <a:lvl9pPr marL="5629161" indent="-331127" defTabSz="65075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48457" algn="l"/>
                <a:tab pos="1299215" algn="l"/>
                <a:tab pos="1949971" algn="l"/>
                <a:tab pos="2600728" algn="l"/>
                <a:tab pos="3251484" algn="l"/>
                <a:tab pos="3902242" algn="l"/>
                <a:tab pos="4552998" algn="l"/>
                <a:tab pos="5203755" algn="l"/>
                <a:tab pos="5854511" algn="l"/>
                <a:tab pos="6505269" algn="l"/>
                <a:tab pos="7156025" algn="l"/>
                <a:tab pos="7806782" algn="l"/>
                <a:tab pos="8457538" algn="l"/>
                <a:tab pos="9108295" algn="l"/>
                <a:tab pos="9759051" algn="l"/>
                <a:tab pos="10409809" algn="l"/>
                <a:tab pos="11060565" algn="l"/>
                <a:tab pos="11711322" algn="l"/>
                <a:tab pos="12362078" algn="l"/>
                <a:tab pos="13012836" algn="l"/>
              </a:tabLst>
              <a:defRPr sz="17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8870576-8E23-41EB-989D-EB3E433F263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15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335922" y="1072178"/>
            <a:ext cx="7257115" cy="53631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32451" tIns="66225" rIns="132451" bIns="66225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35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1335921" y="6803409"/>
            <a:ext cx="7236241" cy="64696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4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06/11/24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4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50C7EA40-E66A-4419-ACDA-EA94AD52CA1B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764926" y="988232"/>
            <a:ext cx="8015007" cy="30757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i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5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06/11/24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67B9606B-7E90-442E-A88B-87B932F6405E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1067693" y="1106424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067693" y="2892425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1067693" y="4678426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2"/>
          </p:nvPr>
        </p:nvSpPr>
        <p:spPr>
          <a:xfrm>
            <a:off x="1067694" y="335227"/>
            <a:ext cx="7917026" cy="3641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3987710" y="1003986"/>
            <a:ext cx="5081587" cy="50625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latin typeface="Verdana"/>
                <a:cs typeface="Verdana"/>
              </a:defRPr>
            </a:lvl1pPr>
            <a:lvl2pPr marL="0" indent="-360000">
              <a:buClr>
                <a:srgbClr val="0D6ABC"/>
              </a:buClr>
              <a:buFont typeface="Arial"/>
              <a:buChar char="•"/>
              <a:defRPr sz="2300">
                <a:latin typeface="Verdana"/>
                <a:cs typeface="Verdana"/>
              </a:defRPr>
            </a:lvl2pPr>
            <a:lvl3pPr>
              <a:defRPr sz="2800">
                <a:latin typeface="Verdana"/>
                <a:cs typeface="Verdana"/>
              </a:defRPr>
            </a:lvl3pPr>
            <a:lvl4pPr>
              <a:defRPr sz="2800">
                <a:latin typeface="Verdana"/>
                <a:cs typeface="Verdana"/>
              </a:defRPr>
            </a:lvl4pPr>
            <a:lvl5pPr>
              <a:defRPr sz="28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9595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06/11/24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89CF3C61-00DD-405F-8B41-B25C6F197B50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1067694" y="335227"/>
            <a:ext cx="7917026" cy="3641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latin typeface="Verdana"/>
                <a:cs typeface="Verdana"/>
              </a:defRPr>
            </a:lvl1pPr>
            <a:lvl2pPr marL="0" indent="-360000">
              <a:buClr>
                <a:srgbClr val="0D6ABC"/>
              </a:buClr>
              <a:buFont typeface="Arial"/>
              <a:buChar char="•"/>
              <a:defRPr sz="2300">
                <a:latin typeface="Verdana"/>
                <a:cs typeface="Verdana"/>
              </a:defRPr>
            </a:lvl2pPr>
            <a:lvl3pPr>
              <a:defRPr sz="2800">
                <a:latin typeface="Verdana"/>
                <a:cs typeface="Verdana"/>
              </a:defRPr>
            </a:lvl3pPr>
            <a:lvl4pPr>
              <a:defRPr sz="2800">
                <a:latin typeface="Verdana"/>
                <a:cs typeface="Verdana"/>
              </a:defRPr>
            </a:lvl4pPr>
            <a:lvl5pPr>
              <a:defRPr sz="28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32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15313" cy="13398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247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3C0C-F026-4B4B-87C6-7515AF51C110}" type="datetimeFigureOut">
              <a:rPr lang="de-CH"/>
              <a:pPr>
                <a:defRPr/>
              </a:pPr>
              <a:t>06.11.2024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2C2E-A6E3-4514-8760-443794603FB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80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9" r:id="rId4"/>
    <p:sldLayoutId id="214748372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7353300" algn="r"/>
                <a:tab pos="7981950" algn="r"/>
              </a:tabLst>
            </a:pPr>
            <a:r>
              <a:rPr lang="de-CH" altLang="de-DE" sz="3600" dirty="0">
                <a:solidFill>
                  <a:srgbClr val="0070C0"/>
                </a:solidFill>
                <a:latin typeface="Frutiger LT Com 55 Roman" pitchFamily="34" charset="0"/>
              </a:rPr>
              <a:t>BERUFSMATURITÄT</a:t>
            </a:r>
            <a:br>
              <a:rPr lang="de-CH" altLang="de-DE" sz="3600" dirty="0">
                <a:solidFill>
                  <a:srgbClr val="0070C0"/>
                </a:solidFill>
                <a:latin typeface="Frutiger LT Com 55 Roman" pitchFamily="34" charset="0"/>
              </a:rPr>
            </a:br>
            <a:r>
              <a:rPr lang="de-CH" altLang="de-DE" sz="3600" b="0" dirty="0">
                <a:solidFill>
                  <a:srgbClr val="0070C0"/>
                </a:solidFill>
                <a:latin typeface="Frutiger LT Com 55 Roman" pitchFamily="34" charset="0"/>
              </a:rPr>
              <a:t>öffnet Türen …</a:t>
            </a:r>
            <a:r>
              <a:rPr lang="de-CH" sz="2000" b="0" dirty="0">
                <a:latin typeface="Frutiger LT Com 55 Roman" panose="020B0503030504020204" pitchFamily="34" charset="0"/>
              </a:rPr>
              <a:t/>
            </a:r>
            <a:br>
              <a:rPr lang="de-CH" sz="2000" b="0" dirty="0">
                <a:latin typeface="Frutiger LT Com 55 Roman" panose="020B0503030504020204" pitchFamily="34" charset="0"/>
              </a:rPr>
            </a:br>
            <a:r>
              <a:rPr lang="de-CH" sz="1000" b="0" dirty="0">
                <a:latin typeface="Frutiger LT Com 55 Roman" panose="020B0503030504020204" pitchFamily="34" charset="0"/>
              </a:rPr>
              <a:t/>
            </a:r>
            <a:br>
              <a:rPr lang="de-CH" sz="1000" b="0" dirty="0">
                <a:latin typeface="Frutiger LT Com 55 Roman" panose="020B0503030504020204" pitchFamily="34" charset="0"/>
              </a:rPr>
            </a:br>
            <a:r>
              <a:rPr lang="de-CH" sz="1000" b="0" dirty="0">
                <a:latin typeface="Frutiger LT Com 55 Roman" panose="020B0503030504020204" pitchFamily="34" charset="0"/>
              </a:rPr>
              <a:t>						</a:t>
            </a:r>
            <a:r>
              <a:rPr lang="de-CH" sz="2000" dirty="0"/>
              <a:t/>
            </a:r>
            <a:br>
              <a:rPr lang="de-CH" sz="2000" dirty="0"/>
            </a:br>
            <a:endParaRPr lang="de-CH" sz="2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5. Bildungsziele der Berufsmaturität</a:t>
            </a: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Breite Allgemeinbildung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Basis für lebenslange Weiterbildung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Studierfähigkeit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Grössere Chancen auf dem Arbeitsmarkt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Erfolgreiche Berufstätigkeit; gute Voraussetzung auf Stellen in höheren Positionen</a:t>
            </a:r>
          </a:p>
          <a:p>
            <a:pPr>
              <a:buClr>
                <a:srgbClr val="0070C0"/>
              </a:buClr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790228" y="1494309"/>
            <a:ext cx="6281589" cy="4238947"/>
            <a:chOff x="1476375" y="1465734"/>
            <a:chExt cx="6281589" cy="4238947"/>
          </a:xfrm>
        </p:grpSpPr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1509564" y="5164681"/>
              <a:ext cx="1447800" cy="540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Solothurn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3909864" y="5164681"/>
              <a:ext cx="1447800" cy="5385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700" dirty="0">
                  <a:latin typeface="Frutiger LT Com 55 Roman" panose="020B0503030504020204" pitchFamily="34" charset="0"/>
                </a:rPr>
                <a:t/>
              </a:r>
              <a:br>
                <a:rPr lang="de-DE" altLang="de-DE" sz="700" dirty="0"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</a:p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 sz="1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6310164" y="5164681"/>
              <a:ext cx="1447800" cy="540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Solothurn</a:t>
              </a:r>
            </a:p>
          </p:txBody>
        </p:sp>
        <p:sp>
          <p:nvSpPr>
            <p:cNvPr id="14350" name="Line 3"/>
            <p:cNvSpPr>
              <a:spLocks noChangeShapeType="1"/>
            </p:cNvSpPr>
            <p:nvPr/>
          </p:nvSpPr>
          <p:spPr bwMode="auto">
            <a:xfrm flipV="1">
              <a:off x="4602163" y="2043060"/>
              <a:ext cx="0" cy="12587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1881886" y="1465734"/>
              <a:ext cx="5265309" cy="884881"/>
              <a:chOff x="1977136" y="1557338"/>
              <a:chExt cx="5265309" cy="884881"/>
            </a:xfrm>
          </p:grpSpPr>
          <p:sp>
            <p:nvSpPr>
              <p:cNvPr id="14351" name="Text Box 4"/>
              <p:cNvSpPr txBox="1">
                <a:spLocks noChangeArrowheads="1"/>
              </p:cNvSpPr>
              <p:nvPr/>
            </p:nvSpPr>
            <p:spPr bwMode="auto">
              <a:xfrm>
                <a:off x="1977136" y="1560360"/>
                <a:ext cx="5265309" cy="8818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>
                  <a:latin typeface="Frutiger LT Com 55 Roman" panose="020B0503030504020204" pitchFamily="34" charset="0"/>
                </a:endParaRPr>
              </a:p>
            </p:txBody>
          </p:sp>
          <p:sp>
            <p:nvSpPr>
              <p:cNvPr id="14352" name="Text Box 5"/>
              <p:cNvSpPr txBox="1">
                <a:spLocks noChangeArrowheads="1"/>
              </p:cNvSpPr>
              <p:nvPr/>
            </p:nvSpPr>
            <p:spPr bwMode="auto">
              <a:xfrm>
                <a:off x="1977136" y="1557338"/>
                <a:ext cx="5187251" cy="8309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b="1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b="1" dirty="0">
                    <a:solidFill>
                      <a:srgbClr val="0070C0"/>
                    </a:solidFill>
                    <a:latin typeface="Frutiger LT Com 55 Roman" panose="020B0503030504020204" pitchFamily="34" charset="0"/>
                  </a:rPr>
                  <a:t>Berufsmaturitätsausrichtungen</a:t>
                </a: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sp>
          <p:nvSpPr>
            <p:cNvPr id="14353" name="Text Box 6"/>
            <p:cNvSpPr txBox="1">
              <a:spLocks noChangeArrowheads="1"/>
            </p:cNvSpPr>
            <p:nvPr/>
          </p:nvSpPr>
          <p:spPr bwMode="auto">
            <a:xfrm>
              <a:off x="4678362" y="2536329"/>
              <a:ext cx="202805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200" b="1" dirty="0" err="1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BM-Koordinator:in</a:t>
              </a: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2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Koordination mit FMS</a:t>
              </a:r>
              <a:endParaRPr lang="de-DE" altLang="de-DE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54" name="Text Box 8"/>
            <p:cNvSpPr txBox="1">
              <a:spLocks noChangeArrowheads="1"/>
            </p:cNvSpPr>
            <p:nvPr/>
          </p:nvSpPr>
          <p:spPr bwMode="auto">
            <a:xfrm>
              <a:off x="31051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latin typeface="Frutiger LT Com 55 Roman" panose="020B0503030504020204" pitchFamily="34" charset="0"/>
                </a:rPr>
                <a:t>Gestalterische</a:t>
              </a:r>
              <a:br>
                <a:rPr lang="de-DE" altLang="de-DE" sz="1400">
                  <a:latin typeface="Frutiger LT Com 55 Roman" panose="020B0503030504020204" pitchFamily="34" charset="0"/>
                </a:rPr>
              </a:br>
              <a:r>
                <a:rPr lang="de-DE" altLang="de-DE" sz="1400">
                  <a:latin typeface="Frutiger LT Com 55 Roman" panose="020B0503030504020204" pitchFamily="34" charset="0"/>
                </a:rPr>
                <a:t>BM</a:t>
              </a:r>
            </a:p>
          </p:txBody>
        </p:sp>
        <p:sp>
          <p:nvSpPr>
            <p:cNvPr id="14355" name="Text Box 9"/>
            <p:cNvSpPr txBox="1">
              <a:spLocks noChangeArrowheads="1"/>
            </p:cNvSpPr>
            <p:nvPr/>
          </p:nvSpPr>
          <p:spPr bwMode="auto">
            <a:xfrm>
              <a:off x="15049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latin typeface="Frutiger LT Com 55 Roman" panose="020B0503030504020204" pitchFamily="34" charset="0"/>
                </a:rPr>
                <a:t>Technische</a:t>
              </a:r>
              <a:br>
                <a:rPr lang="de-DE" altLang="de-DE" sz="1400">
                  <a:latin typeface="Frutiger LT Com 55 Roman" panose="020B0503030504020204" pitchFamily="34" charset="0"/>
                </a:rPr>
              </a:br>
              <a:r>
                <a:rPr lang="de-DE" altLang="de-DE" sz="1400">
                  <a:latin typeface="Frutiger LT Com 55 Roman" panose="020B0503030504020204" pitchFamily="34" charset="0"/>
                </a:rPr>
                <a:t>BM</a:t>
              </a:r>
            </a:p>
          </p:txBody>
        </p:sp>
        <p:sp>
          <p:nvSpPr>
            <p:cNvPr id="14356" name="Text Box 10"/>
            <p:cNvSpPr txBox="1">
              <a:spLocks noChangeArrowheads="1"/>
            </p:cNvSpPr>
            <p:nvPr/>
          </p:nvSpPr>
          <p:spPr bwMode="auto">
            <a:xfrm>
              <a:off x="63055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latin typeface="Frutiger LT Com 55 Roman" panose="020B0503030504020204" pitchFamily="34" charset="0"/>
                </a:rPr>
                <a:t>Kaufmännische</a:t>
              </a:r>
            </a:p>
          </p:txBody>
        </p:sp>
        <p:sp>
          <p:nvSpPr>
            <p:cNvPr id="14357" name="Text Box 12"/>
            <p:cNvSpPr txBox="1">
              <a:spLocks noChangeArrowheads="1"/>
            </p:cNvSpPr>
            <p:nvPr/>
          </p:nvSpPr>
          <p:spPr bwMode="auto">
            <a:xfrm>
              <a:off x="3078163" y="3693880"/>
              <a:ext cx="1447800" cy="5539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ARTE</a:t>
              </a: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58" name="Text Box 13"/>
            <p:cNvSpPr txBox="1">
              <a:spLocks noChangeArrowheads="1"/>
            </p:cNvSpPr>
            <p:nvPr/>
          </p:nvSpPr>
          <p:spPr bwMode="auto">
            <a:xfrm>
              <a:off x="1477963" y="3693880"/>
              <a:ext cx="1447800" cy="5539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TALS</a:t>
              </a: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59" name="Text Box 14"/>
            <p:cNvSpPr txBox="1">
              <a:spLocks noChangeArrowheads="1"/>
            </p:cNvSpPr>
            <p:nvPr/>
          </p:nvSpPr>
          <p:spPr bwMode="auto">
            <a:xfrm>
              <a:off x="6276975" y="3693880"/>
              <a:ext cx="1447800" cy="55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WD</a:t>
              </a:r>
              <a:r>
                <a:rPr lang="de-DE" altLang="de-DE" sz="14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b="1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>
              <a:off x="2200275" y="3309748"/>
              <a:ext cx="48037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>
              <a:off x="3803650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2" name="Line 17"/>
            <p:cNvSpPr>
              <a:spLocks noChangeShapeType="1"/>
            </p:cNvSpPr>
            <p:nvPr/>
          </p:nvSpPr>
          <p:spPr bwMode="auto">
            <a:xfrm>
              <a:off x="5400675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3" name="Line 18"/>
            <p:cNvSpPr>
              <a:spLocks noChangeShapeType="1"/>
            </p:cNvSpPr>
            <p:nvPr/>
          </p:nvSpPr>
          <p:spPr bwMode="auto">
            <a:xfrm>
              <a:off x="2200275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4" name="Line 19"/>
            <p:cNvSpPr>
              <a:spLocks noChangeShapeType="1"/>
            </p:cNvSpPr>
            <p:nvPr/>
          </p:nvSpPr>
          <p:spPr bwMode="auto">
            <a:xfrm>
              <a:off x="7004050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3" name="Text Box 20"/>
            <p:cNvSpPr txBox="1">
              <a:spLocks noChangeArrowheads="1"/>
            </p:cNvSpPr>
            <p:nvPr/>
          </p:nvSpPr>
          <p:spPr bwMode="auto">
            <a:xfrm>
              <a:off x="1476375" y="5135173"/>
              <a:ext cx="14478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Solothurn</a:t>
              </a:r>
            </a:p>
          </p:txBody>
        </p:sp>
        <p:sp>
          <p:nvSpPr>
            <p:cNvPr id="14344" name="Text Box 21"/>
            <p:cNvSpPr txBox="1">
              <a:spLocks noChangeArrowheads="1"/>
            </p:cNvSpPr>
            <p:nvPr/>
          </p:nvSpPr>
          <p:spPr bwMode="auto">
            <a:xfrm>
              <a:off x="3876675" y="5135173"/>
              <a:ext cx="1447800" cy="538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700" dirty="0">
                  <a:latin typeface="Frutiger LT Com 55 Roman" panose="020B0503030504020204" pitchFamily="34" charset="0"/>
                </a:rPr>
                <a:t/>
              </a:r>
              <a:br>
                <a:rPr lang="de-DE" altLang="de-DE" sz="700" dirty="0"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</a:p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 sz="1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45" name="Text Box 22"/>
            <p:cNvSpPr txBox="1">
              <a:spLocks noChangeArrowheads="1"/>
            </p:cNvSpPr>
            <p:nvPr/>
          </p:nvSpPr>
          <p:spPr bwMode="auto">
            <a:xfrm>
              <a:off x="6276975" y="5135173"/>
              <a:ext cx="14478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Solothurn</a:t>
              </a:r>
            </a:p>
          </p:txBody>
        </p:sp>
        <p:sp>
          <p:nvSpPr>
            <p:cNvPr id="14346" name="Line 24"/>
            <p:cNvSpPr>
              <a:spLocks noChangeShapeType="1"/>
            </p:cNvSpPr>
            <p:nvPr/>
          </p:nvSpPr>
          <p:spPr bwMode="auto">
            <a:xfrm>
              <a:off x="3800475" y="4290716"/>
              <a:ext cx="60960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7" name="Line 25"/>
            <p:cNvSpPr>
              <a:spLocks noChangeShapeType="1"/>
            </p:cNvSpPr>
            <p:nvPr/>
          </p:nvSpPr>
          <p:spPr bwMode="auto">
            <a:xfrm flipH="1">
              <a:off x="4791075" y="4290716"/>
              <a:ext cx="60960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8" name="Line 26"/>
            <p:cNvSpPr>
              <a:spLocks noChangeShapeType="1"/>
            </p:cNvSpPr>
            <p:nvPr/>
          </p:nvSpPr>
          <p:spPr bwMode="auto">
            <a:xfrm>
              <a:off x="2200275" y="4290716"/>
              <a:ext cx="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9" name="Line 27"/>
            <p:cNvSpPr>
              <a:spLocks noChangeShapeType="1"/>
            </p:cNvSpPr>
            <p:nvPr/>
          </p:nvSpPr>
          <p:spPr bwMode="auto">
            <a:xfrm>
              <a:off x="7000875" y="4290716"/>
              <a:ext cx="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0" name="Text Box 10"/>
            <p:cNvSpPr txBox="1">
              <a:spLocks noChangeArrowheads="1"/>
            </p:cNvSpPr>
            <p:nvPr/>
          </p:nvSpPr>
          <p:spPr bwMode="auto">
            <a:xfrm>
              <a:off x="4729163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latin typeface="Frutiger LT Com 55 Roman" panose="020B0503030504020204" pitchFamily="34" charset="0"/>
                </a:rPr>
                <a:t>Kaufmännische</a:t>
              </a:r>
            </a:p>
          </p:txBody>
        </p:sp>
        <p:sp>
          <p:nvSpPr>
            <p:cNvPr id="14341" name="Text Box 14"/>
            <p:cNvSpPr txBox="1">
              <a:spLocks noChangeArrowheads="1"/>
            </p:cNvSpPr>
            <p:nvPr/>
          </p:nvSpPr>
          <p:spPr bwMode="auto">
            <a:xfrm>
              <a:off x="4651377" y="3693880"/>
              <a:ext cx="1497012" cy="5539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GESO</a:t>
              </a: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C5BBEB8-C00E-4794-AA6C-2FABB6EDE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300192" y="188640"/>
            <a:ext cx="2844284" cy="4616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7C372E1-C2DA-5D8B-F268-8D05DA04C4D0}"/>
              </a:ext>
            </a:extLst>
          </p:cNvPr>
          <p:cNvSpPr txBox="1"/>
          <p:nvPr/>
        </p:nvSpPr>
        <p:spPr>
          <a:xfrm>
            <a:off x="755575" y="944941"/>
            <a:ext cx="5863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70C0"/>
                </a:solidFill>
                <a:latin typeface="Frutiger LT 55 Roman"/>
                <a:ea typeface="ＭＳ Ｐゴシック" charset="-128"/>
              </a:rPr>
              <a:t>6</a:t>
            </a: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  <a:ea typeface="ＭＳ Ｐゴシック" charset="-128"/>
              </a:rPr>
              <a:t>. BM-Ausrichtungen und Modelle</a:t>
            </a:r>
            <a:endParaRPr lang="de-CH" sz="2800" dirty="0">
              <a:latin typeface="Frutiger LT 55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1082902" y="1497601"/>
            <a:ext cx="7503690" cy="3862797"/>
            <a:chOff x="1191816" y="1628800"/>
            <a:chExt cx="7503690" cy="3637557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3074462" y="4491013"/>
              <a:ext cx="1837904" cy="775344"/>
              <a:chOff x="3041262" y="4491013"/>
              <a:chExt cx="1837904" cy="775344"/>
            </a:xfrm>
          </p:grpSpPr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3078939" y="4528170"/>
                <a:ext cx="1800227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Integrativ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WD)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18" name="Text Box 16"/>
              <p:cNvSpPr txBox="1">
                <a:spLocks noChangeArrowheads="1"/>
              </p:cNvSpPr>
              <p:nvPr/>
            </p:nvSpPr>
            <p:spPr bwMode="auto">
              <a:xfrm>
                <a:off x="3041262" y="4491013"/>
                <a:ext cx="1800227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Frutiger LT Com 55 Roman" panose="020B0503030504020204" pitchFamily="34" charset="0"/>
                  </a:rPr>
                  <a:t/>
                </a:r>
                <a:br>
                  <a:rPr lang="de-DE" altLang="de-DE" sz="700" dirty="0">
                    <a:latin typeface="Frutiger LT Com 55 Roman" panose="020B0503030504020204" pitchFamily="34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Integrativ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(z.B. WD)</a:t>
                </a:r>
                <a:endParaRPr lang="de-DE" altLang="de-DE" sz="700" dirty="0">
                  <a:solidFill>
                    <a:schemeClr val="tx1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sp>
          <p:nvSpPr>
            <p:cNvPr id="13319" name="Line 17"/>
            <p:cNvSpPr>
              <a:spLocks noChangeShapeType="1"/>
            </p:cNvSpPr>
            <p:nvPr/>
          </p:nvSpPr>
          <p:spPr bwMode="auto">
            <a:xfrm>
              <a:off x="3358625" y="3646463"/>
              <a:ext cx="609601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0" name="Line 17"/>
            <p:cNvSpPr>
              <a:spLocks noChangeShapeType="1"/>
            </p:cNvSpPr>
            <p:nvPr/>
          </p:nvSpPr>
          <p:spPr bwMode="auto">
            <a:xfrm>
              <a:off x="7164004" y="3652813"/>
              <a:ext cx="609601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1191816" y="4491013"/>
              <a:ext cx="1837902" cy="775344"/>
              <a:chOff x="1191816" y="4491013"/>
              <a:chExt cx="1837902" cy="775344"/>
            </a:xfrm>
          </p:grpSpPr>
          <p:sp>
            <p:nvSpPr>
              <p:cNvPr id="32" name="Text Box 13"/>
              <p:cNvSpPr txBox="1">
                <a:spLocks noChangeArrowheads="1"/>
              </p:cNvSpPr>
              <p:nvPr/>
            </p:nvSpPr>
            <p:spPr bwMode="auto">
              <a:xfrm>
                <a:off x="1229493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Additiv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1" name="Text Box 13"/>
              <p:cNvSpPr txBox="1">
                <a:spLocks noChangeArrowheads="1"/>
              </p:cNvSpPr>
              <p:nvPr/>
            </p:nvSpPr>
            <p:spPr bwMode="auto">
              <a:xfrm>
                <a:off x="1191816" y="4491013"/>
                <a:ext cx="1800225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Additiv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55 Roman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Frutiger LT 55 Roman"/>
                </a:endParaRPr>
              </a:p>
            </p:txBody>
          </p:sp>
        </p:grpSp>
        <p:sp>
          <p:nvSpPr>
            <p:cNvPr id="13322" name="Line 15"/>
            <p:cNvSpPr>
              <a:spLocks noChangeShapeType="1"/>
            </p:cNvSpPr>
            <p:nvPr/>
          </p:nvSpPr>
          <p:spPr bwMode="auto">
            <a:xfrm flipH="1">
              <a:off x="2106216" y="3646462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3" name="Line 15"/>
            <p:cNvSpPr>
              <a:spLocks noChangeShapeType="1"/>
            </p:cNvSpPr>
            <p:nvPr/>
          </p:nvSpPr>
          <p:spPr bwMode="auto">
            <a:xfrm flipH="1">
              <a:off x="5873773" y="3652812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57604" y="4491013"/>
              <a:ext cx="1837902" cy="775344"/>
              <a:chOff x="6857604" y="4491013"/>
              <a:chExt cx="1837902" cy="775344"/>
            </a:xfrm>
          </p:grpSpPr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6895281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Berufsbegleitend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WD-W)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4" name="Text Box 13"/>
              <p:cNvSpPr txBox="1">
                <a:spLocks noChangeArrowheads="1"/>
              </p:cNvSpPr>
              <p:nvPr/>
            </p:nvSpPr>
            <p:spPr bwMode="auto">
              <a:xfrm>
                <a:off x="6857604" y="4491013"/>
                <a:ext cx="1800225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Frutiger LT Com 55 Roman" panose="020B0503030504020204" pitchFamily="34" charset="0"/>
                  </a:rPr>
                  <a:t/>
                </a:r>
                <a:br>
                  <a:rPr lang="de-DE" altLang="de-DE" sz="700" dirty="0">
                    <a:latin typeface="Frutiger LT Com 55 Roman" panose="020B0503030504020204" pitchFamily="34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Teilzeit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(z.B. TALS, WD-WI)</a:t>
                </a:r>
                <a:endParaRPr lang="de-DE" altLang="de-DE" sz="700" dirty="0">
                  <a:solidFill>
                    <a:schemeClr val="tx1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4973661" y="4491013"/>
              <a:ext cx="1837902" cy="775344"/>
              <a:chOff x="5006579" y="4491013"/>
              <a:chExt cx="1837902" cy="775344"/>
            </a:xfrm>
          </p:grpSpPr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5044256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Vollzeit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5006579" y="4491013"/>
                <a:ext cx="1800225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Vollzeit</a:t>
                </a:r>
                <a:endParaRPr lang="de-DE" altLang="de-DE" sz="1400" strike="sngStrike" dirty="0">
                  <a:solidFill>
                    <a:srgbClr val="FF0000"/>
                  </a:solidFill>
                  <a:latin typeface="Arial" charset="0"/>
                </a:endParaRP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55 Roman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Frutiger LT 55 Roman"/>
                </a:endParaRPr>
              </a:p>
            </p:txBody>
          </p:sp>
        </p:grpSp>
        <p:sp>
          <p:nvSpPr>
            <p:cNvPr id="13326" name="Line 3"/>
            <p:cNvSpPr>
              <a:spLocks noChangeShapeType="1"/>
            </p:cNvSpPr>
            <p:nvPr/>
          </p:nvSpPr>
          <p:spPr bwMode="auto">
            <a:xfrm flipV="1">
              <a:off x="6847607" y="2979763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7" name="Line 4"/>
            <p:cNvSpPr>
              <a:spLocks noChangeShapeType="1"/>
            </p:cNvSpPr>
            <p:nvPr/>
          </p:nvSpPr>
          <p:spPr bwMode="auto">
            <a:xfrm flipV="1">
              <a:off x="3016325" y="29750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8" name="Line 5"/>
            <p:cNvSpPr>
              <a:spLocks noChangeShapeType="1"/>
            </p:cNvSpPr>
            <p:nvPr/>
          </p:nvSpPr>
          <p:spPr bwMode="auto">
            <a:xfrm flipV="1">
              <a:off x="4934670" y="2114575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2906217" y="1628800"/>
              <a:ext cx="4070350" cy="868363"/>
              <a:chOff x="2569692" y="1628800"/>
              <a:chExt cx="4070350" cy="868363"/>
            </a:xfrm>
          </p:grpSpPr>
          <p:sp>
            <p:nvSpPr>
              <p:cNvPr id="13329" name="Text Box 6"/>
              <p:cNvSpPr txBox="1">
                <a:spLocks noChangeArrowheads="1"/>
              </p:cNvSpPr>
              <p:nvPr/>
            </p:nvSpPr>
            <p:spPr bwMode="auto">
              <a:xfrm>
                <a:off x="2601442" y="1665313"/>
                <a:ext cx="4038600" cy="8318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/>
              </a:p>
            </p:txBody>
          </p:sp>
          <p:sp>
            <p:nvSpPr>
              <p:cNvPr id="13330" name="Text Box 7"/>
              <p:cNvSpPr txBox="1">
                <a:spLocks noChangeArrowheads="1"/>
              </p:cNvSpPr>
              <p:nvPr/>
            </p:nvSpPr>
            <p:spPr bwMode="auto">
              <a:xfrm>
                <a:off x="2569692" y="1628800"/>
                <a:ext cx="4038600" cy="84050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b="1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2800" b="1" dirty="0">
                    <a:solidFill>
                      <a:srgbClr val="0070C0"/>
                    </a:solidFill>
                    <a:latin typeface="Frutiger LT Com 55 Roman" panose="020B0503030504020204" pitchFamily="34" charset="0"/>
                  </a:rPr>
                  <a:t>BM-Modelle</a:t>
                </a:r>
                <a:endParaRPr lang="de-DE" altLang="de-DE" sz="3200" b="1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sp>
          <p:nvSpPr>
            <p:cNvPr id="13331" name="Line 8"/>
            <p:cNvSpPr>
              <a:spLocks noChangeShapeType="1"/>
            </p:cNvSpPr>
            <p:nvPr/>
          </p:nvSpPr>
          <p:spPr bwMode="auto">
            <a:xfrm>
              <a:off x="3031183" y="2967063"/>
              <a:ext cx="38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5536605" y="3341713"/>
              <a:ext cx="2622550" cy="562967"/>
              <a:chOff x="5176639" y="3341713"/>
              <a:chExt cx="2622550" cy="562967"/>
            </a:xfrm>
          </p:grpSpPr>
          <p:sp>
            <p:nvSpPr>
              <p:cNvPr id="13332" name="Text Box 9"/>
              <p:cNvSpPr txBox="1">
                <a:spLocks noChangeArrowheads="1"/>
              </p:cNvSpPr>
              <p:nvPr/>
            </p:nvSpPr>
            <p:spPr bwMode="auto">
              <a:xfrm>
                <a:off x="5208389" y="3376042"/>
                <a:ext cx="2590800" cy="5286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</p:txBody>
          </p:sp>
          <p:sp>
            <p:nvSpPr>
              <p:cNvPr id="13334" name="Text Box 11"/>
              <p:cNvSpPr txBox="1">
                <a:spLocks noChangeArrowheads="1"/>
              </p:cNvSpPr>
              <p:nvPr/>
            </p:nvSpPr>
            <p:spPr bwMode="auto">
              <a:xfrm>
                <a:off x="5176639" y="3341713"/>
                <a:ext cx="2590800" cy="49271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800" dirty="0">
                    <a:solidFill>
                      <a:schemeClr val="tx1"/>
                    </a:solidFill>
                    <a:latin typeface="Frutiger LT 55 Roman"/>
                  </a:rPr>
                  <a:t>Nach der Lehre (BM2)</a:t>
                </a:r>
                <a:endParaRPr lang="de-DE" altLang="de-DE" sz="1400" dirty="0">
                  <a:solidFill>
                    <a:schemeClr val="tx1"/>
                  </a:solidFill>
                  <a:latin typeface="Frutiger LT 55 Roman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1710656" y="3341713"/>
              <a:ext cx="2622550" cy="562967"/>
              <a:chOff x="1369740" y="3341713"/>
              <a:chExt cx="2622550" cy="562967"/>
            </a:xfrm>
          </p:grpSpPr>
          <p:sp>
            <p:nvSpPr>
              <p:cNvPr id="13333" name="Text Box 10"/>
              <p:cNvSpPr txBox="1">
                <a:spLocks noChangeArrowheads="1"/>
              </p:cNvSpPr>
              <p:nvPr/>
            </p:nvSpPr>
            <p:spPr bwMode="auto">
              <a:xfrm>
                <a:off x="1401490" y="3376042"/>
                <a:ext cx="2590800" cy="5286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</p:txBody>
          </p:sp>
          <p:sp>
            <p:nvSpPr>
              <p:cNvPr id="13335" name="Text Box 12"/>
              <p:cNvSpPr txBox="1">
                <a:spLocks noChangeArrowheads="1"/>
              </p:cNvSpPr>
              <p:nvPr/>
            </p:nvSpPr>
            <p:spPr bwMode="auto">
              <a:xfrm>
                <a:off x="1369740" y="3341713"/>
                <a:ext cx="2590800" cy="49271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Frutiger LT Com 55 Roman" panose="020B0503030504020204" pitchFamily="34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8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Lehrbegleitend (BM1)</a:t>
                </a:r>
                <a:endPara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Frutiger LT Com 55 Roman" panose="020B0503030504020204" pitchFamily="34" charset="0"/>
                </a:endParaRPr>
              </a:p>
            </p:txBody>
          </p:sp>
        </p:grpSp>
      </p:grp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846007"/>
            <a:ext cx="7917026" cy="5103273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83C4"/>
                </a:solidFill>
                <a:latin typeface="Frutiger LT Com 55 Roman" panose="020B0503030504020204" pitchFamily="34" charset="0"/>
              </a:rPr>
              <a:t>7. Aufnahmebedingung in die BM1</a:t>
            </a:r>
          </a:p>
          <a:p>
            <a:pPr>
              <a:buClr>
                <a:srgbClr val="0070C0"/>
              </a:buClr>
              <a:defRPr/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 dirty="0">
                <a:latin typeface="Frutiger LT 55 Roman"/>
              </a:rPr>
              <a:t>Basis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Lehrvertrag und Zustimmung Lehrbetrieb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endParaRPr lang="de-CH" sz="2400" dirty="0">
              <a:latin typeface="Frutiger LT 55 Roman"/>
            </a:endParaRPr>
          </a:p>
          <a:p>
            <a:pPr>
              <a:buClr>
                <a:srgbClr val="0083C4"/>
              </a:buClr>
              <a:defRPr/>
            </a:pPr>
            <a:r>
              <a:rPr lang="de-CH" sz="2400" dirty="0">
                <a:latin typeface="Frutiger LT 55 Roman"/>
              </a:rPr>
              <a:t>Prüfungsfreie Aufnahme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Sekundarschule E: </a:t>
            </a:r>
            <a:br>
              <a:rPr lang="de-CH" sz="2400" b="0" i="1" dirty="0">
                <a:latin typeface="Frutiger LT 55 Roman"/>
              </a:rPr>
            </a:br>
            <a:r>
              <a:rPr lang="de-CH" sz="2400" b="0" i="1" dirty="0">
                <a:latin typeface="Frutiger LT 55 Roman"/>
              </a:rPr>
              <a:t>mindestens  4.7 (5. Semester) in den Fächern </a:t>
            </a:r>
            <a:br>
              <a:rPr lang="de-CH" sz="2400" b="0" i="1" dirty="0">
                <a:latin typeface="Frutiger LT 55 Roman"/>
              </a:rPr>
            </a:br>
            <a:r>
              <a:rPr lang="de-CH" sz="2400" b="0" i="1" dirty="0">
                <a:latin typeface="Frutiger LT 55 Roman"/>
              </a:rPr>
              <a:t>Deutsch, Fremdsprachen (F und‏ E) und Mathematik (2x)</a:t>
            </a:r>
          </a:p>
          <a:p>
            <a:pPr marL="361950" indent="-352425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Definitive Promotion im Gymnasium (1. Sem. MAR)</a:t>
            </a:r>
          </a:p>
          <a:p>
            <a:pPr marL="361950" indent="-352425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Voraussetzungen eines anderen Kantons erfüllt</a:t>
            </a:r>
          </a:p>
          <a:p>
            <a:pPr marL="9525">
              <a:lnSpc>
                <a:spcPct val="150000"/>
              </a:lnSpc>
              <a:buClr>
                <a:srgbClr val="0070C0"/>
              </a:buClr>
              <a:defRPr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9200" y="1004401"/>
            <a:ext cx="7917026" cy="4656848"/>
          </a:xfrm>
        </p:spPr>
        <p:txBody>
          <a:bodyPr/>
          <a:lstStyle/>
          <a:p>
            <a:pPr>
              <a:spcBef>
                <a:spcPts val="480"/>
              </a:spcBef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7. Aufnahmebedingung in die BM2</a:t>
            </a: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endParaRPr lang="de-CH" sz="20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r>
              <a:rPr lang="de-CH" sz="2400" dirty="0">
                <a:latin typeface="Frutiger LT 55 Roman"/>
              </a:rPr>
              <a:t>Basis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Eidgenössisches Fähigkeitszeugnis (EFZ)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endParaRPr lang="de-CH" sz="24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83C4"/>
              </a:buClr>
              <a:defRPr/>
            </a:pPr>
            <a:r>
              <a:rPr lang="de-CH" sz="2400" dirty="0">
                <a:latin typeface="Frutiger LT 55 Roman"/>
              </a:rPr>
              <a:t>Bedingungen allgemein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Prüfungsfrei mit EFZ-Gesamtabschlussnote ≥ 5.0 (auch DHF)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Erfolgreiche Aufnahmeprüfung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Voraussetzungen eines anderen Kantons erfüllt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In besonderen Fällen entscheidet die BM-Konferenz über die prüfungsfreie Aufnahme</a:t>
            </a:r>
          </a:p>
          <a:p>
            <a:pPr marL="9525">
              <a:spcBef>
                <a:spcPts val="480"/>
              </a:spcBef>
              <a:defRPr/>
            </a:pPr>
            <a:endParaRPr lang="de-CH" sz="2000" b="0" dirty="0">
              <a:solidFill>
                <a:srgbClr val="002060"/>
              </a:solidFill>
              <a:latin typeface="Frutiger LT Com 55 Roman" panose="020B0503030504020204" pitchFamily="34" charset="0"/>
            </a:endParaRPr>
          </a:p>
          <a:p>
            <a:pPr marL="9525">
              <a:spcBef>
                <a:spcPts val="480"/>
              </a:spcBef>
              <a:buClr>
                <a:srgbClr val="0070C0"/>
              </a:buClr>
              <a:defRPr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480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9200" y="1004400"/>
            <a:ext cx="7751272" cy="5160903"/>
          </a:xfrm>
        </p:spPr>
        <p:txBody>
          <a:bodyPr/>
          <a:lstStyle/>
          <a:p>
            <a:pPr>
              <a:spcBef>
                <a:spcPts val="480"/>
              </a:spcBef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7. Aufnahmebedingung in die BM2</a:t>
            </a: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endParaRPr lang="de-CH" sz="20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r>
              <a:rPr lang="de-CH" sz="2400" dirty="0">
                <a:latin typeface="Frutiger LT 55 Roman"/>
              </a:rPr>
              <a:t>Bedingungen Kauffrau/Kaufmann EFZ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Schnitt im 5. Semester von 4.8 in den Fächern Deutsch, Französisch, Englisch und WG (zählt doppelt)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EFZ 4.7 (schulischer Teil)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endParaRPr lang="de-CH" sz="2400" b="0" i="1" dirty="0">
              <a:latin typeface="Frutiger LT 55 Roman"/>
            </a:endParaRPr>
          </a:p>
          <a:p>
            <a:pPr marL="9525">
              <a:spcBef>
                <a:spcPts val="480"/>
              </a:spcBef>
              <a:buClr>
                <a:srgbClr val="0070C0"/>
              </a:buClr>
              <a:defRPr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308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1071216" y="908720"/>
            <a:ext cx="7917026" cy="5400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6ABC"/>
              </a:buClr>
              <a:buFont typeface="Arial"/>
              <a:buChar char="•"/>
              <a:defRPr sz="23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7. Aufnahmeprüfung – Verfahren</a:t>
            </a:r>
          </a:p>
          <a:p>
            <a:pPr>
              <a:defRPr/>
            </a:pPr>
            <a:endParaRPr lang="de-CH" sz="1600" dirty="0">
              <a:latin typeface="Frutiger LT 55 Roman"/>
            </a:endParaRPr>
          </a:p>
          <a:p>
            <a:r>
              <a:rPr lang="de-CH" altLang="de-DE" sz="2400" dirty="0">
                <a:latin typeface="Frutiger LT 55 Roman"/>
              </a:rPr>
              <a:t>Prüfungsfächer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Deutsch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Fremdsprachen (Englisch, Französisch)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Mathematik (+ Algebra für BMTE und ARTE)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Lehrerurteil (0 oder 1 Punkt)</a:t>
            </a:r>
          </a:p>
          <a:p>
            <a:pPr>
              <a:buClr>
                <a:srgbClr val="0070C0"/>
              </a:buClr>
              <a:buFont typeface="Arial" charset="0"/>
              <a:buChar char="•"/>
            </a:pPr>
            <a:endParaRPr lang="de-CH" altLang="de-DE" sz="2400" b="0" i="1" dirty="0">
              <a:latin typeface="Frutiger LT 55 Roman"/>
            </a:endParaRPr>
          </a:p>
          <a:p>
            <a:pPr>
              <a:buClr>
                <a:srgbClr val="0070C0"/>
              </a:buClr>
            </a:pPr>
            <a:r>
              <a:rPr lang="de-CH" altLang="de-DE" sz="2400" b="0" dirty="0">
                <a:latin typeface="Frutiger LT 55 Roman"/>
                <a:sym typeface="Wingdings" panose="05000000000000000000" pitchFamily="2" charset="2"/>
              </a:rPr>
              <a:t> </a:t>
            </a:r>
            <a:r>
              <a:rPr lang="de-CH" altLang="de-DE" sz="2400" b="0" i="1" dirty="0" err="1">
                <a:latin typeface="Frutiger LT 55 Roman"/>
              </a:rPr>
              <a:t>Bestehensnorm</a:t>
            </a:r>
            <a:r>
              <a:rPr lang="de-CH" altLang="de-DE" sz="2400" b="0" i="1" dirty="0">
                <a:latin typeface="Frutiger LT 55 Roman"/>
              </a:rPr>
              <a:t>: 16 Punkte (= Note 4.0 pro Fach im Schnitt)</a:t>
            </a:r>
          </a:p>
          <a:p>
            <a:endParaRPr lang="de-CH" altLang="de-DE" sz="2400" dirty="0">
              <a:latin typeface="Frutiger LT 55 Roman"/>
            </a:endParaRPr>
          </a:p>
          <a:p>
            <a:r>
              <a:rPr lang="de-CH" sz="2400" dirty="0">
                <a:solidFill>
                  <a:srgbClr val="FF0000"/>
                </a:solidFill>
                <a:latin typeface="Frutiger LT 55 Roman"/>
              </a:rPr>
              <a:t>Der Prüfungsstoff richtet sich nach den Treffpunkten der Sekundarstufe 1</a:t>
            </a:r>
            <a:r>
              <a:rPr lang="de-CH" sz="2000" dirty="0">
                <a:solidFill>
                  <a:srgbClr val="FF0000"/>
                </a:solidFill>
                <a:latin typeface="Frutiger LT 55 Roman"/>
              </a:rPr>
              <a:t>.</a:t>
            </a:r>
          </a:p>
          <a:p>
            <a:endParaRPr lang="de-CH" altLang="de-DE" sz="2000" dirty="0"/>
          </a:p>
          <a:p>
            <a:r>
              <a:rPr lang="de-CH" altLang="de-DE" sz="2000" dirty="0"/>
              <a:t> </a:t>
            </a:r>
            <a:endParaRPr lang="de-CH" altLang="de-DE" sz="2000" b="0" dirty="0"/>
          </a:p>
          <a:p>
            <a:endParaRPr lang="de-CH" sz="2000" b="0" dirty="0">
              <a:latin typeface="Frutiger LT Com 55 Roman" panose="020B0503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7. Aufnahmeprüfung – Termine</a:t>
            </a:r>
          </a:p>
          <a:p>
            <a:pPr>
              <a:defRPr/>
            </a:pPr>
            <a:endParaRPr lang="de-CH" dirty="0">
              <a:solidFill>
                <a:srgbClr val="0070C0"/>
              </a:solidFill>
              <a:latin typeface="Frutiger LT 55 Roman"/>
            </a:endParaRPr>
          </a:p>
          <a:p>
            <a:pPr>
              <a:defRPr/>
            </a:pPr>
            <a:endParaRPr lang="de-CH" sz="1400" dirty="0">
              <a:latin typeface="Frutiger LT 55 Roman"/>
            </a:endParaRPr>
          </a:p>
          <a:p>
            <a:pPr>
              <a:defRPr/>
            </a:pPr>
            <a:r>
              <a:rPr lang="de-CH" sz="2400" dirty="0">
                <a:latin typeface="Frutiger LT 55 Roman"/>
              </a:rPr>
              <a:t>Anmeldeschluss</a:t>
            </a:r>
            <a:endParaRPr lang="de-CH" sz="2400" b="0" dirty="0">
              <a:latin typeface="Frutiger LT 55 Roman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solidFill>
                  <a:srgbClr val="0083C4"/>
                </a:solidFill>
                <a:latin typeface="Frutiger LT 55 Roman"/>
              </a:rPr>
              <a:t>Montag, 24. Februar 2025</a:t>
            </a:r>
            <a:r>
              <a:rPr lang="de-CH" sz="2400" b="0" dirty="0">
                <a:latin typeface="Frutiger LT 55 Roman"/>
              </a:rPr>
              <a:t/>
            </a:r>
            <a:br>
              <a:rPr lang="de-CH" sz="2400" b="0" dirty="0">
                <a:latin typeface="Frutiger LT 55 Roman"/>
              </a:rPr>
            </a:br>
            <a:r>
              <a:rPr lang="de-CH" sz="2400" b="0" dirty="0">
                <a:latin typeface="Frutiger LT 55 Roman"/>
              </a:rPr>
              <a:t>(</a:t>
            </a:r>
            <a:r>
              <a:rPr lang="de-CH" sz="2400" b="0" i="1" dirty="0">
                <a:latin typeface="Frutiger LT 55 Roman"/>
              </a:rPr>
              <a:t>Es gilt das Datum des Poststempels)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CH" sz="2400" b="0" dirty="0">
              <a:latin typeface="Frutiger LT 55 Roman"/>
            </a:endParaRPr>
          </a:p>
          <a:p>
            <a:pPr>
              <a:spcAft>
                <a:spcPts val="600"/>
              </a:spcAft>
              <a:defRPr/>
            </a:pPr>
            <a:r>
              <a:rPr lang="de-CH" sz="2400" dirty="0">
                <a:latin typeface="Frutiger LT 55 Roman"/>
              </a:rPr>
              <a:t>Prüfungen </a:t>
            </a:r>
            <a:r>
              <a:rPr lang="de-CH" sz="2400" b="0" dirty="0">
                <a:latin typeface="Frutiger LT 55 Roman"/>
              </a:rPr>
              <a:t>an den Berufsfachschulen in Solothurn &amp; Olten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solidFill>
                  <a:srgbClr val="0070C0"/>
                </a:solidFill>
                <a:latin typeface="Frutiger LT 55 Roman"/>
              </a:rPr>
              <a:t>Montag, 17. März 2025 </a:t>
            </a:r>
            <a:r>
              <a:rPr lang="de-CH" sz="2400" b="0" dirty="0">
                <a:latin typeface="Frutiger LT 55 Roman"/>
              </a:rPr>
              <a:t>(1.Teil: Deutsch und Englisch)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solidFill>
                  <a:srgbClr val="0070C0"/>
                </a:solidFill>
                <a:latin typeface="Frutiger LT 55 Roman"/>
              </a:rPr>
              <a:t>Dienstag, 18. März 2025 </a:t>
            </a:r>
            <a:r>
              <a:rPr lang="de-CH" sz="2400" b="0" dirty="0">
                <a:latin typeface="Frutiger LT 55 Roman"/>
              </a:rPr>
              <a:t>(2.Teil: Mathematik und Französisch)</a:t>
            </a:r>
          </a:p>
          <a:p>
            <a:pPr>
              <a:defRPr/>
            </a:pPr>
            <a:endParaRPr lang="de-CH" sz="1800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836223"/>
            <a:ext cx="7917026" cy="5329081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8. Voraussetzungen </a:t>
            </a:r>
          </a:p>
          <a:p>
            <a:pPr>
              <a:spcBef>
                <a:spcPts val="480"/>
              </a:spcBef>
            </a:pPr>
            <a:endParaRPr lang="de-CH" sz="8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r>
              <a:rPr lang="de-CH" sz="2400" dirty="0">
                <a:latin typeface="Frutiger LT 55 Roman"/>
              </a:rPr>
              <a:t>Schulisch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BM1: In der Regel gute bis sehr gute Schüler und Schülerinnen in der Sekundarschule E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BM2: Eidgenössisches Fähigkeitszeugnis (EFZ)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Begabungen und Freude in Sprache und Mathematik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endParaRPr lang="de-CH" sz="24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83C4"/>
              </a:buClr>
            </a:pPr>
            <a:r>
              <a:rPr lang="de-CH" sz="2400" dirty="0">
                <a:latin typeface="Frutiger LT 55 Roman"/>
              </a:rPr>
              <a:t>Persönlich</a:t>
            </a:r>
          </a:p>
          <a:p>
            <a:pPr>
              <a:spcBef>
                <a:spcPts val="480"/>
              </a:spcBef>
              <a:buClr>
                <a:srgbClr val="0070C0"/>
              </a:buClr>
            </a:pPr>
            <a:r>
              <a:rPr lang="de-CH" sz="2400" b="0" i="1" dirty="0">
                <a:latin typeface="Frutiger LT 55 Roman"/>
              </a:rPr>
              <a:t>engagiert, fleissig, diszipliniert, teamfähig, zuverlässig, organisiert, kommunikativ, innovativ, kreativ, gewissenhaft</a:t>
            </a:r>
            <a:endParaRPr lang="de-CH" sz="2400" i="1" dirty="0">
              <a:latin typeface="Frutiger LT 55 Roman"/>
            </a:endParaRPr>
          </a:p>
          <a:p>
            <a:pPr>
              <a:spcBef>
                <a:spcPts val="480"/>
              </a:spcBef>
            </a:pPr>
            <a:endParaRPr lang="de-CH" dirty="0"/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836223"/>
            <a:ext cx="7917026" cy="5329081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8. Ergänzende Voraussetzungen </a:t>
            </a:r>
          </a:p>
          <a:p>
            <a:pPr>
              <a:spcBef>
                <a:spcPts val="480"/>
              </a:spcBef>
            </a:pPr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800" dirty="0">
              <a:latin typeface="Frutiger LT Com 55 Roman" panose="020B0503030504020204" pitchFamily="34" charset="0"/>
            </a:endParaRPr>
          </a:p>
          <a:p>
            <a:r>
              <a:rPr lang="de-CH" altLang="de-DE" sz="2400" dirty="0">
                <a:latin typeface="Frutiger LT 55 Roman"/>
              </a:rPr>
              <a:t>Weitere Voraussetzungen für den Unterricht</a:t>
            </a:r>
          </a:p>
          <a:p>
            <a:endParaRPr lang="de-CH" altLang="de-DE" sz="240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Tastaturschreiben:	Beherrschen des 10-Finger-Systems</a:t>
            </a:r>
            <a:br>
              <a:rPr lang="de-CH" altLang="de-DE" sz="2400" b="0" i="1" dirty="0">
                <a:latin typeface="Frutiger LT 55 Roman"/>
              </a:rPr>
            </a:br>
            <a:r>
              <a:rPr lang="de-CH" altLang="de-DE" sz="2400" b="0" i="1" dirty="0">
                <a:latin typeface="Frutiger LT 55 Roman"/>
              </a:rPr>
              <a:t>(Typ WD)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Umgang mit Notebook/Tablet und Office365</a:t>
            </a:r>
          </a:p>
          <a:p>
            <a:pPr>
              <a:spcBef>
                <a:spcPts val="480"/>
              </a:spcBef>
            </a:pPr>
            <a:endParaRPr lang="de-CH" dirty="0"/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7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755576" y="908720"/>
            <a:ext cx="7917026" cy="5329081"/>
          </a:xfrm>
        </p:spPr>
        <p:txBody>
          <a:bodyPr/>
          <a:lstStyle/>
          <a:p>
            <a:pPr algn="ctr"/>
            <a:r>
              <a:rPr lang="de-CH" altLang="de-DE" dirty="0">
                <a:solidFill>
                  <a:srgbClr val="0070C0"/>
                </a:solidFill>
                <a:latin typeface="Frutiger LT 55 Roman"/>
              </a:rPr>
              <a:t>Informationsveranstaltung Berufsmaturität</a:t>
            </a:r>
          </a:p>
          <a:p>
            <a:pPr algn="ctr"/>
            <a:r>
              <a:rPr lang="de-CH" altLang="de-DE" dirty="0" err="1">
                <a:solidFill>
                  <a:srgbClr val="0070C0"/>
                </a:solidFill>
                <a:latin typeface="Frutiger LT 55 Roman"/>
              </a:rPr>
              <a:t>Wirtschaft&amp;Dienstleistung</a:t>
            </a:r>
            <a:r>
              <a:rPr lang="de-CH" altLang="de-DE" dirty="0">
                <a:solidFill>
                  <a:srgbClr val="0070C0"/>
                </a:solidFill>
                <a:latin typeface="Frutiger LT 55 Roman"/>
              </a:rPr>
              <a:t> / Technik</a:t>
            </a:r>
          </a:p>
          <a:p>
            <a:endParaRPr lang="de-CH" altLang="de-DE" sz="2000" dirty="0">
              <a:latin typeface="Frutiger LT 55 Roman"/>
            </a:endParaRPr>
          </a:p>
          <a:p>
            <a:pPr algn="ctr"/>
            <a:r>
              <a:rPr lang="de-CH" altLang="de-DE" sz="2000" dirty="0">
                <a:latin typeface="Frutiger LT 55 Roman"/>
              </a:rPr>
              <a:t>5. November 2024   	Aula BBZ Solothurn</a:t>
            </a:r>
          </a:p>
          <a:p>
            <a:pPr algn="ctr"/>
            <a:r>
              <a:rPr lang="de-CH" altLang="de-DE" sz="2000" dirty="0">
                <a:latin typeface="Frutiger LT 55 Roman"/>
              </a:rPr>
              <a:t>18.00 Uhr			BM 1 &amp; 2</a:t>
            </a:r>
          </a:p>
          <a:p>
            <a:endParaRPr lang="de-CH" altLang="de-DE" sz="2000" dirty="0">
              <a:latin typeface="Frutiger LT 55 Roman"/>
            </a:endParaRPr>
          </a:p>
          <a:p>
            <a:r>
              <a:rPr lang="de-CH" altLang="de-DE" sz="2000" dirty="0">
                <a:latin typeface="Frutiger LT 55 Roman"/>
              </a:rPr>
              <a:t>Referenten: </a:t>
            </a:r>
          </a:p>
          <a:p>
            <a:r>
              <a:rPr lang="de-CH" altLang="de-DE" sz="2000" b="0" i="1" dirty="0">
                <a:latin typeface="Frutiger LT 55 Roman"/>
              </a:rPr>
              <a:t>Chantal Hohermuth, Abteilungsleiterin BM KBS und Kantonale Koordinatorin</a:t>
            </a:r>
          </a:p>
          <a:p>
            <a:r>
              <a:rPr lang="de-CH" altLang="de-DE" sz="2000" b="0" i="1" dirty="0">
                <a:latin typeface="Frutiger LT 55 Roman"/>
              </a:rPr>
              <a:t>Dominique Hirschi, </a:t>
            </a:r>
            <a:r>
              <a:rPr lang="de-CH" sz="2000" b="0" i="1" dirty="0">
                <a:latin typeface="Frutiger LT 55 Roman"/>
              </a:rPr>
              <a:t>Lehrbeauftragter Mathematik und Physik / Bereichsleiter Berufsmaturität GIBS</a:t>
            </a:r>
            <a:endParaRPr lang="de-CH" altLang="de-DE" sz="2000" b="0" i="1" dirty="0">
              <a:latin typeface="Frutiger LT 55 Roman"/>
            </a:endParaRPr>
          </a:p>
          <a:p>
            <a:endParaRPr lang="de-CH" altLang="de-DE" sz="2000" dirty="0">
              <a:latin typeface="Frutiger LT 55 Roman"/>
            </a:endParaRPr>
          </a:p>
          <a:p>
            <a:r>
              <a:rPr lang="de-CH" altLang="de-DE" sz="2000" dirty="0">
                <a:latin typeface="Frutiger LT 55 Roman"/>
              </a:rPr>
              <a:t>Gastreferentin: </a:t>
            </a:r>
          </a:p>
          <a:p>
            <a:r>
              <a:rPr lang="de-CH" altLang="de-DE" sz="2000" b="0" i="1" dirty="0">
                <a:latin typeface="Frutiger LT 55 Roman"/>
              </a:rPr>
              <a:t>Besa Meier</a:t>
            </a:r>
          </a:p>
          <a:p>
            <a:pPr>
              <a:buClr>
                <a:srgbClr val="0070C0"/>
              </a:buClr>
            </a:pPr>
            <a:r>
              <a:rPr lang="de-CH" sz="2000" dirty="0">
                <a:latin typeface="Frutiger LT Com 55 Roman" panose="020B0503030504020204" pitchFamily="34" charset="0"/>
              </a:rPr>
              <a:t/>
            </a:r>
            <a:br>
              <a:rPr lang="de-CH" sz="2000" dirty="0">
                <a:latin typeface="Frutiger LT Com 55 Roman" panose="020B0503030504020204" pitchFamily="34" charset="0"/>
              </a:rPr>
            </a:br>
            <a:r>
              <a:rPr lang="de-CH" dirty="0"/>
              <a:t>	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43608" y="980729"/>
            <a:ext cx="7917026" cy="540059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9. Kosten </a:t>
            </a:r>
          </a:p>
          <a:p>
            <a:endParaRPr lang="de-CH" sz="20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  <a:cs typeface="Arial" charset="0"/>
              </a:rPr>
              <a:t>Selbst zu tragende Kosten für:</a:t>
            </a:r>
            <a:br>
              <a:rPr lang="de-CH" sz="2400" b="0" i="1" dirty="0">
                <a:latin typeface="Frutiger LT 55 Roman"/>
                <a:cs typeface="Arial" charset="0"/>
              </a:rPr>
            </a:br>
            <a:r>
              <a:rPr lang="de-CH" sz="2400" b="0" i="1" dirty="0">
                <a:latin typeface="Frutiger LT 55 Roman"/>
                <a:cs typeface="Arial" charset="0"/>
              </a:rPr>
              <a:t>Lehrmittel, Kopierpauschale, Prüfungsgebühren externer Diplome, Sprachaufenthalt usw.</a:t>
            </a:r>
          </a:p>
          <a:p>
            <a:pPr marL="342900" indent="-342900" defTabSz="914400">
              <a:buClr>
                <a:srgbClr val="0083C4"/>
              </a:buClr>
              <a:buFont typeface="Wingdings" panose="05000000000000000000" pitchFamily="2" charset="2"/>
              <a:buChar char="Ø"/>
            </a:pPr>
            <a:endParaRPr lang="de-CH" sz="2400" b="0" i="1" dirty="0">
              <a:latin typeface="Frutiger LT 55 Roman"/>
              <a:cs typeface="Arial" charset="0"/>
            </a:endParaRPr>
          </a:p>
          <a:p>
            <a:pPr marL="342900" indent="-342900" defTabSz="9144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  <a:cs typeface="Arial" charset="0"/>
              </a:rPr>
              <a:t>BM2: Für </a:t>
            </a:r>
            <a:r>
              <a:rPr lang="de-CH" sz="2400" b="0" i="1" dirty="0" err="1">
                <a:latin typeface="Frutiger LT 55 Roman"/>
                <a:cs typeface="Arial" charset="0"/>
              </a:rPr>
              <a:t>Berufsmaturandinnen</a:t>
            </a:r>
            <a:r>
              <a:rPr lang="de-CH" sz="2400" b="0" i="1" dirty="0">
                <a:latin typeface="Frutiger LT 55 Roman"/>
                <a:cs typeface="Arial" charset="0"/>
              </a:rPr>
              <a:t> und Berufsmaturanden, die mind. 2 Jahre im Kanton Solothurn wohnen, kommen keine weiteren Kosten dazu.</a:t>
            </a:r>
          </a:p>
          <a:p>
            <a:pPr marL="342900" indent="-342900" defTabSz="914400">
              <a:buClr>
                <a:srgbClr val="0083C4"/>
              </a:buClr>
              <a:buFont typeface="Arial" panose="020B0604020202020204" pitchFamily="34" charset="0"/>
              <a:buChar char="•"/>
            </a:pPr>
            <a:endParaRPr lang="de-CH" sz="2000" b="0" dirty="0">
              <a:solidFill>
                <a:prstClr val="black"/>
              </a:solidFill>
              <a:latin typeface="Frutiger LT Com 55 Roman" panose="020B0503030504020204" pitchFamily="34" charset="0"/>
              <a:cs typeface="Arial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511425" algn="l"/>
              </a:tabLst>
            </a:pPr>
            <a:endParaRPr lang="de-CH" sz="2000" b="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endParaRPr lang="de-CH" sz="1600" dirty="0">
              <a:latin typeface="Frutiger LT Com 55 Roman" panose="020B0503030504020204" pitchFamily="34" charset="0"/>
            </a:endParaRP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144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43608" y="980729"/>
            <a:ext cx="7917026" cy="5542044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10. Promotion</a:t>
            </a:r>
          </a:p>
          <a:p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2000" b="0" i="1" dirty="0">
                <a:latin typeface="Frutiger LT Com 55 Roman" panose="020B0503030504020204" pitchFamily="34" charset="0"/>
              </a:rPr>
              <a:t>Am Ende jedes Semesters gibt es ein Zeugnis mit den Noten der unterrichteten Fächer. Die Promotion ins nächste Semester erfolgt, wenn…</a:t>
            </a:r>
            <a:endParaRPr lang="de-DE" sz="2000" b="0" dirty="0">
              <a:latin typeface="Frutiger LT Com 55 Roman" panose="020B0503030504020204" pitchFamily="34" charset="0"/>
            </a:endParaRPr>
          </a:p>
          <a:p>
            <a:pPr lvl="2" indent="0">
              <a:lnSpc>
                <a:spcPct val="150000"/>
              </a:lnSpc>
              <a:buClr>
                <a:srgbClr val="0070C0"/>
              </a:buClr>
              <a:buNone/>
              <a:defRPr/>
            </a:pPr>
            <a:r>
              <a:rPr lang="de-CH" sz="2000" b="1" dirty="0">
                <a:latin typeface="Frutiger LT 55 Roman"/>
              </a:rPr>
              <a:t>… Durchschnitt 4.0</a:t>
            </a:r>
          </a:p>
          <a:p>
            <a:pPr lvl="2" indent="0">
              <a:lnSpc>
                <a:spcPct val="150000"/>
              </a:lnSpc>
              <a:buClr>
                <a:srgbClr val="0070C0"/>
              </a:buClr>
              <a:buNone/>
              <a:defRPr/>
            </a:pPr>
            <a:r>
              <a:rPr lang="de-CH" sz="2000" b="1" dirty="0">
                <a:latin typeface="Frutiger LT 55 Roman"/>
              </a:rPr>
              <a:t>… maximum 2 ungenügende Fachnoten</a:t>
            </a:r>
          </a:p>
          <a:p>
            <a:pPr lvl="2" indent="0">
              <a:lnSpc>
                <a:spcPct val="150000"/>
              </a:lnSpc>
              <a:buClr>
                <a:srgbClr val="0070C0"/>
              </a:buClr>
              <a:buNone/>
              <a:defRPr/>
            </a:pPr>
            <a:r>
              <a:rPr lang="de-CH" sz="2000" b="1" dirty="0">
                <a:latin typeface="Frutiger LT 55 Roman"/>
              </a:rPr>
              <a:t>… maximum negativer Notenwert 2.0</a:t>
            </a:r>
            <a:endParaRPr lang="de-CH" sz="2000" b="0" dirty="0">
              <a:latin typeface="Frutiger LT 55 Roman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de-CH" sz="2000" b="0" dirty="0">
                <a:latin typeface="Frutiger LT 55 Roman"/>
              </a:rPr>
              <a:t>BM1: Definitiv aufgenommen, 1 Provisorium möglich, zweites Provisorium bedeutet Ausschluss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de-CH" sz="2000" b="0" dirty="0">
                <a:latin typeface="Frutiger LT 55 Roman"/>
              </a:rPr>
              <a:t>BM2: Provisorisch aufgenommen, 1. Provisorium bedeutet Ausschluss</a:t>
            </a:r>
          </a:p>
          <a:p>
            <a:endParaRPr lang="de-CH" sz="2000" dirty="0">
              <a:latin typeface="Frutiger LT Com 55 Roman" panose="020B0503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endParaRPr lang="de-CH" b="0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509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A89D82-AFD2-1FFC-EBA4-397836E65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55 Roman"/>
              </a:rPr>
              <a:t>BM Technik an der Gewerblich-Industriellen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Berufsfachschule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(GIBS)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A00F15-2D6A-7164-96CD-526D0A1114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BM Technik an der Gewerblich-Industriellen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Berufsfachschule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(GIBS)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</a:p>
          <a:p>
            <a:pPr lvl="1" indent="0">
              <a:buClr>
                <a:schemeClr val="tx2">
                  <a:lumMod val="75000"/>
                </a:schemeClr>
              </a:buClr>
              <a:buNone/>
            </a:pPr>
            <a:endParaRPr lang="de-CH" sz="1500" dirty="0">
              <a:solidFill>
                <a:schemeClr val="tx2">
                  <a:lumMod val="75000"/>
                </a:schemeClr>
              </a:solidFill>
              <a:latin typeface="Frutiger LT 55 Roman"/>
            </a:endParaRPr>
          </a:p>
          <a:p>
            <a:pPr lvl="1" indent="0">
              <a:buClr>
                <a:schemeClr val="tx2">
                  <a:lumMod val="75000"/>
                </a:schemeClr>
              </a:buClr>
              <a:buNone/>
            </a:pPr>
            <a:endParaRPr lang="de-CH" sz="1500" dirty="0">
              <a:solidFill>
                <a:schemeClr val="tx2">
                  <a:lumMod val="75000"/>
                </a:schemeClr>
              </a:solidFill>
              <a:latin typeface="Frutiger LT 55 Roman"/>
            </a:endParaRPr>
          </a:p>
          <a:p>
            <a:pPr marL="342900" lvl="1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i="1" dirty="0">
                <a:latin typeface="Frutiger LT 55 Roman"/>
              </a:rPr>
              <a:t>BM 1 &amp; BM 2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Fächerkanon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034E9D-0078-9FFB-F877-BAE8A95F4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3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2FA10-FA79-FBDC-208A-24A162882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BA157E-045C-AED0-28C3-DA9BD4B59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55 Roman"/>
              </a:rPr>
              <a:t>BM Technik an der Gewerblich-Industriellen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Berufsfachschule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(GIBS)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AA4B7C-043E-CAC7-5E21-A5A35D3CF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BM-Fächer Technik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Deutsch (Grundlagenbereiche)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Französisch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Englisch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Mathematik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Naturwissenschaften Chemie und Physik (Schwerpunktfächer)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Mathematik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Geschichte und Politik (Ergänzungsbereiche)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Wirtschaft und Recht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 (Interdisziplinäres Arbeiten)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203F3B-9472-73A1-F645-A4CB1D322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28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55 Roman"/>
              </a:rPr>
              <a:t>BM Technik an der Gewerblich-Industriellen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Berufsfachschule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(GIBS)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39489" y="836712"/>
            <a:ext cx="7917026" cy="5329081"/>
          </a:xfrm>
        </p:spPr>
        <p:txBody>
          <a:bodyPr/>
          <a:lstStyle/>
          <a:p>
            <a:endParaRPr lang="de-CH" sz="2400" dirty="0">
              <a:latin typeface="Frutiger LT Com 55 Roman" panose="020B0503030504020204" pitchFamily="34" charset="0"/>
            </a:endParaRPr>
          </a:p>
          <a:p>
            <a:r>
              <a:rPr lang="de-CH" sz="32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Additives Modell - BM1 Technik</a:t>
            </a:r>
          </a:p>
          <a:p>
            <a:endParaRPr lang="de-CH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06452" y="1988840"/>
            <a:ext cx="5558036" cy="1080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Praktische Ausbildung im Lehrbetrieb in einem </a:t>
            </a:r>
          </a:p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3- oder 4-jährigen SBFI-Beruf (Staatssekretariat für Bildung, Forschung und Innovation)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06452" y="4134817"/>
            <a:ext cx="5558036" cy="10080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Unterricht in mathematisch-naturwissenschaftlichen und sprachlich-historischen Bereichen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06452" y="3270720"/>
            <a:ext cx="5558036" cy="720000"/>
          </a:xfrm>
          <a:prstGeom prst="rect">
            <a:avLst/>
          </a:prstGeom>
          <a:solidFill>
            <a:srgbClr val="08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Berufskundeunterricht, Turnen/Sport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39489" y="1988840"/>
            <a:ext cx="2271713" cy="1080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Lehrbetrieb und Berufsverbände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39489" y="3276425"/>
            <a:ext cx="2271713" cy="720000"/>
          </a:xfrm>
          <a:prstGeom prst="rect">
            <a:avLst/>
          </a:prstGeom>
          <a:solidFill>
            <a:srgbClr val="08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Stammschule</a:t>
            </a:r>
            <a:br>
              <a:rPr lang="de-CH" sz="1800" b="1" dirty="0">
                <a:solidFill>
                  <a:schemeClr val="tx1"/>
                </a:solidFill>
                <a:latin typeface="Arial" charset="0"/>
              </a:rPr>
            </a:br>
            <a:r>
              <a:rPr lang="de-CH" sz="1400" b="1" dirty="0">
                <a:solidFill>
                  <a:schemeClr val="tx1"/>
                </a:solidFill>
                <a:latin typeface="Arial" charset="0"/>
              </a:rPr>
              <a:t>(Solothurn/Grenchen)</a:t>
            </a:r>
            <a:endParaRPr lang="de-CH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39489" y="4134817"/>
            <a:ext cx="2271713" cy="10080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BM-Abteilung </a:t>
            </a:r>
            <a:r>
              <a:rPr lang="de-CH" sz="1400" b="1" dirty="0">
                <a:solidFill>
                  <a:schemeClr val="tx1"/>
                </a:solidFill>
                <a:latin typeface="Arial" charset="0"/>
              </a:rPr>
              <a:t>(Solothurn)</a:t>
            </a:r>
            <a:endParaRPr lang="de-CH" sz="1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7388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69200" y="1004400"/>
            <a:ext cx="7917026" cy="5329081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Unterricht - BM1 Technik</a:t>
            </a:r>
          </a:p>
          <a:p>
            <a:pPr>
              <a:spcBef>
                <a:spcPts val="480"/>
              </a:spcBef>
            </a:pPr>
            <a:endParaRPr lang="de-CH" sz="12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Stammklasse im Beruf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Plus in der BM-Klasse</a:t>
            </a: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4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r>
              <a:rPr lang="de-CH" sz="2400" dirty="0">
                <a:latin typeface="Frutiger LT Com 55 Roman" panose="020B0503030504020204" pitchFamily="34" charset="0"/>
              </a:rPr>
              <a:t>Dauer: 4 Jahre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Fachunterricht (FK)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+ 1 Tag BM Unterricht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Umfang: 1440 Lektionen</a:t>
            </a:r>
          </a:p>
          <a:p>
            <a:pPr>
              <a:spcBef>
                <a:spcPts val="480"/>
              </a:spcBef>
            </a:pPr>
            <a:endParaRPr lang="de-CH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0" t="13138" r="19284" b="64195"/>
          <a:stretch>
            <a:fillRect/>
          </a:stretch>
        </p:blipFill>
        <p:spPr bwMode="auto">
          <a:xfrm>
            <a:off x="2267744" y="2386012"/>
            <a:ext cx="63722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310" t="13138" r="19284" b="641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55 Roman"/>
              </a:rPr>
              <a:t>BM Technik an der Gewerblich-Industriellen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Berufsfachschule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(GIBS)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55 Roman"/>
              </a:rPr>
              <a:t>BM Technik an der Gewerblich-Industriellen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Berufsfachschule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(GIBS)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43608" y="1052247"/>
            <a:ext cx="7917026" cy="504104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Unterricht – BM2_TEV (Vollzeit) Technik</a:t>
            </a: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Gemischte Klassen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Dauer: 1 Jahr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Montag bis Freitag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Umfang: 1440 Lektionen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EDD341-97E6-45AA-B585-49ECEF5B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98952"/>
            <a:ext cx="2844284" cy="4616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FE30605-C456-4704-B422-F57A40AD4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8" t="4622" r="73625" b="65120"/>
          <a:stretch/>
        </p:blipFill>
        <p:spPr>
          <a:xfrm>
            <a:off x="4788024" y="1664559"/>
            <a:ext cx="397310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866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55 Roman"/>
              </a:rPr>
              <a:t>BM Technik an der Gewerblich-Industriellen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Berufsfachschule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(GIBS)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43608" y="1052247"/>
            <a:ext cx="7917026" cy="504104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Unterricht BM2_TET (Teilzeit) Technik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Gemischte Klassen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Dauer: 2 Jahre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Montag und Dienstag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Umfang: 1440 Lektionen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EDD341-97E6-45AA-B585-49ECEF5B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98952"/>
            <a:ext cx="2844284" cy="4616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CD1CDB-29F6-FADD-6C08-476D6277E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947" y="1844824"/>
            <a:ext cx="3329273" cy="34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9379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B6FA59-7D0D-32DB-4A54-9375B94FD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CAB846-2934-F5A0-2D92-945DEC7016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>
              <a:buClr>
                <a:srgbClr val="0070C0"/>
              </a:buClr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tabLst/>
              <a:defRPr/>
            </a:pPr>
            <a:endParaRPr kumimoji="0" lang="de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CH" sz="1700" b="0" dirty="0">
              <a:solidFill>
                <a:prstClr val="black"/>
              </a:solidFill>
              <a:latin typeface="Frutiger LT Com 55 Roman" panose="020B0503030504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Fächer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CH" sz="2400" i="1" dirty="0">
                <a:solidFill>
                  <a:prstClr val="black"/>
                </a:solidFill>
                <a:latin typeface="Frutiger LT Com 55 Roman" panose="020B0503030504020204" pitchFamily="34" charset="0"/>
              </a:rPr>
              <a:t>IDA</a:t>
            </a:r>
            <a:endParaRPr kumimoji="0" lang="de-CH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 1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: Lehrbegleitend (6 Semester)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 2 VZ: 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Vollzeitjahr (2 Semester)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 2 BB: 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Teilzeit (4 Semester)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716609-CBA6-2428-38D2-6E44F48D0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372200" y="188640"/>
            <a:ext cx="2771800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87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BAD165-5E0E-7E02-F1FD-E4E979B5A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A1AC25-2BC6-56EA-C7A4-637D6B53A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BM-Fächer Typ Wirtschaft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Deutsch (Grundlagenbereiche)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Französisch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Englisch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Mathematik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Finanz- und Rechnungswesen (Schwerpunktfächer)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Wirtschaft und Recht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Geschichte und Politik </a:t>
            </a:r>
            <a:r>
              <a:rPr kumimoji="0" lang="de-CH" sz="2400" b="0" i="1" u="none" strike="noStrike" kern="1200" cap="none" spc="0" normalizeH="0" baseline="0" noProof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(Ergänzungsbereiche)</a:t>
            </a:r>
            <a:endParaRPr kumimoji="0" lang="de-CH" sz="2400" b="0" i="1" u="none" strike="noStrike" kern="1200" cap="none" spc="0" normalizeH="0" baseline="0" noProof="0" dirty="0">
              <a:ln>
                <a:noFill/>
              </a:ln>
              <a:solidFill>
                <a:srgbClr val="0083C4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Technik und Umwelt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 (Interdisziplinäres Arbeiten)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378BEE-7D78-A3C2-B57A-F77C68E48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372200" y="188640"/>
            <a:ext cx="2771800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55576" y="846007"/>
            <a:ext cx="7917026" cy="6011993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Überblick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de-CH" sz="1000" b="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Frutiger LT 55 Roman"/>
              </a:rPr>
              <a:t>Wozu die BM machen? Ein Gast erzählt…</a:t>
            </a:r>
            <a:endParaRPr lang="de-CH" sz="2400" b="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Frutiger LT 55 Roman"/>
              </a:rPr>
              <a:t>Überblick über die Berufsmaturität (BM)  </a:t>
            </a:r>
            <a:endParaRPr lang="de-CH" sz="2400" b="0" dirty="0">
              <a:latin typeface="Frutiger LT 55 Roman"/>
            </a:endParaRPr>
          </a:p>
          <a:p>
            <a:pPr marL="698500" indent="-342900"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Berufsbildungszentren (BBZ) im Kanton Solothurn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Vorteile der Berufsmaturität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Bildungswege in der Schweiz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Mögliche Weiterbildungen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Bildungsziele </a:t>
            </a:r>
          </a:p>
          <a:p>
            <a:pPr marL="698500" indent="-342900">
              <a:buFont typeface="+mj-lt"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BM-Ausrichtungen und Modelle</a:t>
            </a:r>
          </a:p>
          <a:p>
            <a:pPr marL="698500" indent="-342900">
              <a:buFont typeface="+mj-lt"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Aufnahmebedingung in die BM1 und BM2</a:t>
            </a:r>
          </a:p>
          <a:p>
            <a:pPr marL="698500" indent="-342900">
              <a:buFont typeface="+mj-lt"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Voraussetzungen</a:t>
            </a:r>
          </a:p>
          <a:p>
            <a:pPr marL="355600">
              <a:defRPr/>
            </a:pPr>
            <a:endParaRPr lang="de-CH" sz="2400" b="0" i="1" dirty="0">
              <a:latin typeface="Frutiger LT 55 Roman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0489F7-DCAD-C82F-F297-C53D7CA20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DF1CA1-FA9F-8120-0170-702B4AFF3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IDAF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 </a:t>
            </a: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(interdisziplinäres Arbeiten im Fach)</a:t>
            </a:r>
            <a:b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BM1 und BM2 berufsbegleitend (4 Einheiten)</a:t>
            </a:r>
            <a:b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BM2 Vollzeit (3 bis 4 Einheiten)</a:t>
            </a:r>
            <a:b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endParaRPr kumimoji="0" lang="de-CH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IDPA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 </a:t>
            </a: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(interdisziplinäre Projektarbeit)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/>
            </a:r>
            <a:b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interdisziplinäres Thema mit 2 BM-Fächern</a:t>
            </a:r>
            <a:b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Gruppenarbeit während ca. 13 Wochen mit Präsentation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  <a:sym typeface="Wingdings" panose="05000000000000000000" pitchFamily="2" charset="2"/>
              </a:rPr>
              <a:t> IDAF und IDPA ergeben zusammen die 9. Maturnote!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C3AA05-9E18-71B4-86D2-C3E4012F3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372200" y="188640"/>
            <a:ext cx="2771800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3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72ABA8-D971-23FD-4F1E-672405921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5473A-FF08-802E-0112-A9B0B685BD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BM1: Schultage / Unterricht </a:t>
            </a:r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9B34AF-D4CC-C1DD-D6C5-B6219D06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5915025" cy="42957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997165C-7A08-56B8-C586-CAD498643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444208" y="188640"/>
            <a:ext cx="2699792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38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67210AF-6CE1-9C65-4A41-46139F2A6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7587AB-9D3C-ABCA-FAB6-DBC2E3E0AE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BM1: </a:t>
            </a: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Sprachaufenthalte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/>
            </a:r>
            <a:b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Sie sind integrierender Bestandteil der  Ausbildung!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Französisch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Dijon 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(Frankreich) 2 Wochen	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Ende 2. Lehrjahr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Englisch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Möglichkeit eines 2-3 wöchigen Sprachaufenthaltes</a:t>
            </a:r>
            <a:b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in </a:t>
            </a:r>
            <a:r>
              <a:rPr kumimoji="0" lang="de-CH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England oder Irland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im 3. Lehrjahr (Februar)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0B2CCB-AF81-546D-5A42-C752050E2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372200" y="15917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34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D7ED19-2764-00C1-D9CF-E2E706939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8424D5-1AA7-EF8B-5F25-17C63DC8A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de-DE" dirty="0">
                <a:solidFill>
                  <a:srgbClr val="0070C0"/>
                </a:solidFill>
                <a:latin typeface="Frutiger LT Com 55 Roman" panose="020B0503030504020204" pitchFamily="34" charset="0"/>
                <a:ea typeface="MS PGothic" pitchFamily="34" charset="-128"/>
              </a:rPr>
              <a:t>BM1: </a:t>
            </a: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Kosten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(im Vergleich zu Kauffrau/Kaufmann)‏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	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2 Wochen Frankreich: 			ca. CHF 1'600.-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2 Wochen  England/Irland: 	ca. CHF 1‘800.-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Lehrmittel (zusätzlich)			ca. CHF	200.-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ingdings" pitchFamily="2" charset="2"/>
                <a:ea typeface="MS PGothic" pitchFamily="34" charset="-128"/>
              </a:rPr>
              <a:t></a:t>
            </a: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 zusätzliche Kosten in 3 Jahren 	ca.	CHF  3‘600.-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53ED64-04FA-8F01-F10B-0458AF7A7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372200" y="188640"/>
            <a:ext cx="2771800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08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4D2541-A4A6-3326-5661-964FA8D27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17DD38-8729-049C-F99F-8BAD554D24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70C0"/>
                </a:solidFill>
                <a:latin typeface="Frutiger LT 55 Roman"/>
              </a:rPr>
              <a:t>BM2 Vollzeit: Schultage / Unterricht </a:t>
            </a:r>
          </a:p>
          <a:p>
            <a:endParaRPr kumimoji="0" lang="de-C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Unterricht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an 5 Morgen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und 3-4 Nachmittagen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Zusätzliche Lohnarbeit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Nur in sehr beschränktem Umfang möglich (max. 20%)!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72C934-3271-5DF8-97A8-55621575E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372200" y="188640"/>
            <a:ext cx="2771800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58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4D2541-A4A6-3326-5661-964FA8D27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17DD38-8729-049C-F99F-8BAD554D24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70C0"/>
                </a:solidFill>
                <a:latin typeface="Frutiger LT 55 Roman"/>
              </a:rPr>
              <a:t>BM2 Teilzeit: Schultage / Unterricht </a:t>
            </a:r>
          </a:p>
          <a:p>
            <a:endParaRPr lang="de-CH" sz="2800" dirty="0">
              <a:solidFill>
                <a:srgbClr val="0070C0"/>
              </a:solidFill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Unterricht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2 Tage (i.d.R. Mittwoch + Donnerstag)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Zusätzliche Lohnarbeit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Möglich im Umfang von max. 60%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5673BA-BBAB-4DC1-12C1-01FB602E3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444208" y="188640"/>
            <a:ext cx="2699792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7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43608" y="980729"/>
            <a:ext cx="7917026" cy="540059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Internationale Fremdsprachendiplome</a:t>
            </a:r>
          </a:p>
          <a:p>
            <a:endParaRPr lang="de-CH" sz="16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tabLst>
                <a:tab pos="2511425" algn="l"/>
              </a:tabLst>
            </a:pPr>
            <a:r>
              <a:rPr lang="de-CH" sz="2400" dirty="0">
                <a:latin typeface="Frutiger LT 55 Roman"/>
                <a:cs typeface="Arial" charset="0"/>
              </a:rPr>
              <a:t>Englisch:	</a:t>
            </a:r>
            <a:r>
              <a:rPr lang="de-CH" altLang="de-DE" sz="2400" i="1" dirty="0">
                <a:latin typeface="Frutiger LT 55 Roman"/>
              </a:rPr>
              <a:t>First </a:t>
            </a:r>
            <a:r>
              <a:rPr lang="de-CH" altLang="de-DE" sz="2400" i="1" dirty="0" err="1">
                <a:latin typeface="Frutiger LT 55 Roman"/>
              </a:rPr>
              <a:t>Certificate</a:t>
            </a:r>
            <a:r>
              <a:rPr lang="de-CH" altLang="de-DE" sz="2400" i="1" dirty="0">
                <a:latin typeface="Frutiger LT 55 Roman"/>
              </a:rPr>
              <a:t> in Englisch </a:t>
            </a:r>
            <a:r>
              <a:rPr lang="de-CH" altLang="de-DE" sz="2400" dirty="0">
                <a:latin typeface="Frutiger LT 55 Roman"/>
              </a:rPr>
              <a:t>(FCE), B2</a:t>
            </a:r>
            <a:endParaRPr lang="de-CH" sz="240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tabLst>
                <a:tab pos="2511425" algn="l"/>
              </a:tabLst>
            </a:pPr>
            <a:r>
              <a:rPr lang="de-CH" altLang="de-DE" sz="2400" dirty="0">
                <a:latin typeface="Frutiger LT 55 Roman"/>
              </a:rPr>
              <a:t>Französisch:	</a:t>
            </a:r>
            <a:r>
              <a:rPr lang="de-CH" altLang="de-DE" sz="2400" i="1" dirty="0">
                <a:latin typeface="Frutiger LT 55 Roman"/>
              </a:rPr>
              <a:t>Diplôme </a:t>
            </a:r>
            <a:r>
              <a:rPr lang="de-CH" altLang="de-DE" sz="2400" i="1" dirty="0" err="1">
                <a:latin typeface="Frutiger LT 55 Roman"/>
              </a:rPr>
              <a:t>d’étude</a:t>
            </a:r>
            <a:r>
              <a:rPr lang="de-CH" altLang="de-DE" sz="2400" i="1" dirty="0">
                <a:latin typeface="Frutiger LT 55 Roman"/>
              </a:rPr>
              <a:t> en </a:t>
            </a:r>
            <a:r>
              <a:rPr lang="de-CH" altLang="de-DE" sz="2400" i="1" dirty="0" err="1">
                <a:latin typeface="Frutiger LT 55 Roman"/>
              </a:rPr>
              <a:t>langue</a:t>
            </a:r>
            <a:r>
              <a:rPr lang="de-CH" altLang="de-DE" sz="2400" i="1" dirty="0">
                <a:latin typeface="Frutiger LT 55 Roman"/>
              </a:rPr>
              <a:t> </a:t>
            </a:r>
            <a:r>
              <a:rPr lang="de-CH" altLang="de-DE" sz="2400" i="1" dirty="0" err="1">
                <a:latin typeface="Frutiger LT 55 Roman"/>
              </a:rPr>
              <a:t>française</a:t>
            </a:r>
            <a:r>
              <a:rPr lang="de-CH" altLang="de-DE" sz="2400" dirty="0">
                <a:latin typeface="Frutiger LT 55 Roman"/>
              </a:rPr>
              <a:t/>
            </a:r>
            <a:br>
              <a:rPr lang="de-CH" altLang="de-DE" sz="2400" dirty="0">
                <a:latin typeface="Frutiger LT 55 Roman"/>
              </a:rPr>
            </a:br>
            <a:r>
              <a:rPr lang="de-CH" altLang="de-DE" sz="2400" dirty="0">
                <a:latin typeface="Frutiger LT 55 Roman"/>
              </a:rPr>
              <a:t>	DELF B1/B2 (Typ Wirtschaft B2 notwendig)</a:t>
            </a:r>
          </a:p>
          <a:p>
            <a:endParaRPr lang="de-CH" sz="2400" dirty="0">
              <a:latin typeface="Frutiger LT 55 Roman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 b="0" i="1" dirty="0">
                <a:latin typeface="Frutiger LT 55 Roman"/>
              </a:rPr>
              <a:t>Wer ein Diplom Niveau B2 vorweist, kann sich vom Unterricht </a:t>
            </a:r>
            <a:r>
              <a:rPr lang="de-CH" sz="2400" i="1" dirty="0">
                <a:latin typeface="Frutiger LT 55 Roman"/>
              </a:rPr>
              <a:t>teildispensieren</a:t>
            </a:r>
            <a:r>
              <a:rPr lang="de-CH" sz="2400" b="0" i="1" dirty="0">
                <a:latin typeface="Frutiger LT 55 Roman"/>
              </a:rPr>
              <a:t> lassen!</a:t>
            </a:r>
          </a:p>
          <a:p>
            <a:pPr>
              <a:buClr>
                <a:srgbClr val="0070C0"/>
              </a:buClr>
              <a:defRPr/>
            </a:pPr>
            <a:r>
              <a:rPr lang="de-CH" sz="2400" b="0" i="1" dirty="0">
                <a:latin typeface="Frutiger LT 55 Roman"/>
                <a:sym typeface="Wingdings" panose="05000000000000000000" pitchFamily="2" charset="2"/>
              </a:rPr>
              <a:t> Die Prüfungen im Unterricht müssen geschrieben werden. </a:t>
            </a:r>
            <a:endParaRPr lang="de-CH" sz="2400" b="0" i="1" dirty="0">
              <a:latin typeface="Frutiger LT 55 Roman"/>
            </a:endParaRPr>
          </a:p>
          <a:p>
            <a:pPr>
              <a:buClr>
                <a:srgbClr val="0070C0"/>
              </a:buClr>
              <a:defRPr/>
            </a:pPr>
            <a:endParaRPr lang="de-CH" sz="2400" b="0" i="1" dirty="0">
              <a:latin typeface="Frutiger LT 55 Roman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 b="0" i="1" dirty="0">
                <a:latin typeface="Frutiger LT 55 Roman"/>
              </a:rPr>
              <a:t>Wer ein höheres Diplom vorweist, kann sich durch das ABMH </a:t>
            </a:r>
            <a:r>
              <a:rPr lang="de-CH" sz="2400" i="1" dirty="0">
                <a:latin typeface="Frutiger LT 55 Roman"/>
              </a:rPr>
              <a:t>volldispensieren</a:t>
            </a:r>
            <a:r>
              <a:rPr lang="de-CH" sz="2400" b="0" i="1" dirty="0">
                <a:latin typeface="Frutiger LT 55 Roman"/>
              </a:rPr>
              <a:t> lassen! (Nachteil: keine Note im Berufsmaturitätszeugnis; Eintrag «erfüllt»)</a:t>
            </a:r>
          </a:p>
          <a:p>
            <a:endParaRPr lang="de-CH" sz="1800" dirty="0">
              <a:latin typeface="Frutiger LT 55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1800" b="0" dirty="0">
              <a:latin typeface="Frutiger LT 55 Roman"/>
            </a:endParaRPr>
          </a:p>
          <a:p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003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B08E96-5021-3F63-05AE-2B226B44E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ACA940-2EB5-00B6-2D12-81562476D2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Verschiedene Wege führen nach…</a:t>
            </a:r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9E4524-A810-054F-9365-CA2F1CF7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70" y="1916832"/>
            <a:ext cx="4470665" cy="457082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C957E0-A068-B767-0AA7-EFB2853BA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72200" y="188640"/>
            <a:ext cx="2771800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2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17ACD7-CAAB-71D6-F3CC-3D6CAEF59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494EF-E651-20A5-E1A9-4A710B03E9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11. Warum also die Berufsmaturität machen?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ein Schlüssel für die Berufsentwicklung</a:t>
            </a:r>
            <a:endParaRPr kumimoji="0" lang="de-CH" altLang="de-DE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öffnet neue Perspektiven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ein Sprungbrett für die Karriere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öffnet die Tür zur Fachhochschule oder sogar Uni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der Grundstein für gefragte Experten und Expertinnen auf dem Arbeitsmarkt 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eine langfristige Investition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AB4838-4229-1392-BABF-196EDD1B5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05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843AA71-231D-6051-C7F2-08FFA71F8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92050B-2F06-41C0-BF3F-59543026FB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12. </a:t>
            </a: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Weitere Informationen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berufsmatura.so.ch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 </a:t>
            </a:r>
            <a:endParaRPr kumimoji="0" lang="de-CH" altLang="de-D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2CFC71-942D-058C-9D5F-DAA77B422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348880"/>
            <a:ext cx="3886200" cy="38766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A16A8D-610D-4055-8BE6-75F1644DE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55576" y="846007"/>
            <a:ext cx="7917026" cy="6011993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Überblick</a:t>
            </a:r>
          </a:p>
          <a:p>
            <a:pPr>
              <a:defRPr/>
            </a:pPr>
            <a:endParaRPr lang="de-CH" sz="1000" b="0" dirty="0">
              <a:latin typeface="Frutiger LT 55 Roman"/>
            </a:endParaRPr>
          </a:p>
          <a:p>
            <a:pPr marL="355600">
              <a:defRPr/>
            </a:pPr>
            <a:r>
              <a:rPr lang="de-CH" sz="2400" b="0" i="1" dirty="0">
                <a:latin typeface="Frutiger LT 55 Roman"/>
              </a:rPr>
              <a:t>9. Kosten</a:t>
            </a:r>
          </a:p>
          <a:p>
            <a:pPr marL="812800" indent="-457200">
              <a:buFont typeface="+mj-lt"/>
              <a:buAutoNum type="arabicPeriod" startAt="10"/>
              <a:defRPr/>
            </a:pPr>
            <a:r>
              <a:rPr lang="de-CH" sz="2400" b="0" i="1" dirty="0">
                <a:latin typeface="Frutiger LT 55 Roman"/>
              </a:rPr>
              <a:t>Promotion</a:t>
            </a:r>
          </a:p>
          <a:p>
            <a:pPr marL="355600">
              <a:buClr>
                <a:srgbClr val="0070C0"/>
              </a:buClr>
              <a:defRPr/>
            </a:pPr>
            <a:endParaRPr lang="de-CH" sz="2400" dirty="0">
              <a:solidFill>
                <a:schemeClr val="tx2">
                  <a:lumMod val="75000"/>
                </a:schemeClr>
              </a:solidFill>
              <a:latin typeface="Frutiger LT 55 Roman"/>
            </a:endParaRPr>
          </a:p>
          <a:p>
            <a:pPr marL="457200" indent="-4572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Präsentation Ausrichtung Technik (GIBS)</a:t>
            </a:r>
          </a:p>
          <a:p>
            <a:pPr marL="457200" indent="-4572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Präsentation Ausrichtung Wirtschaft (KBS)</a:t>
            </a:r>
          </a:p>
          <a:p>
            <a:pPr marL="355600">
              <a:defRPr/>
            </a:pPr>
            <a:endParaRPr lang="de-CH" sz="2400" dirty="0">
              <a:latin typeface="Frutiger LT 55 Roman"/>
            </a:endParaRPr>
          </a:p>
          <a:p>
            <a:pPr marL="355600">
              <a:defRPr/>
            </a:pPr>
            <a:r>
              <a:rPr lang="de-CH" sz="2400" b="0" i="1" dirty="0">
                <a:latin typeface="Frutiger LT 55 Roman"/>
              </a:rPr>
              <a:t> </a:t>
            </a:r>
          </a:p>
          <a:p>
            <a:pPr marL="355600">
              <a:defRPr/>
            </a:pPr>
            <a:r>
              <a:rPr lang="de-CH" sz="2400" b="0" i="1" dirty="0">
                <a:latin typeface="Frutiger LT 55 Roman"/>
              </a:rPr>
              <a:t>11. Warum die Berufsmaturität machen</a:t>
            </a:r>
          </a:p>
          <a:p>
            <a:pPr marL="355600">
              <a:defRPr/>
            </a:pPr>
            <a:r>
              <a:rPr lang="de-CH" sz="2400" b="0" i="1" dirty="0">
                <a:latin typeface="Frutiger LT 55 Roman"/>
              </a:rPr>
              <a:t>12. Weitere Informationen</a:t>
            </a:r>
          </a:p>
          <a:p>
            <a:pPr marL="355600">
              <a:buClr>
                <a:srgbClr val="0070C0"/>
              </a:buClr>
              <a:defRPr/>
            </a:pPr>
            <a:endParaRPr lang="de-CH" sz="2400" b="0" i="1" dirty="0">
              <a:latin typeface="Frutiger LT 55 Roman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2B7DD6-4E84-87F8-052C-6047C15A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28568E-6339-A845-B68F-51753FD8E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altLang="de-DE" sz="2400" dirty="0">
              <a:solidFill>
                <a:srgbClr val="FF0000"/>
              </a:solidFill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de-DE" sz="2400" dirty="0">
                <a:solidFill>
                  <a:srgbClr val="FF0000"/>
                </a:solidFill>
                <a:latin typeface="Frutiger LT Com 55 Roman" panose="020B0503030504020204" pitchFamily="34" charset="0"/>
                <a:ea typeface="MS PGothic" pitchFamily="34" charset="-128"/>
              </a:rPr>
              <a:t>Kaufmännische Berufsfachschule (KBS)</a:t>
            </a: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AEC104-FEA3-ECF4-4433-6B48A792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132856"/>
            <a:ext cx="4120993" cy="40713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EE3C81C-F9D0-DAAA-EA54-9D35D53E4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19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D81D51-44C5-B793-AF82-3388E666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3F48BE-E054-DC6B-FD58-6BA4A06497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Gewerblich Industrielle Berufsfachschule (GIBS)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83901B7-67C8-9F8B-283E-78A79F29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914997"/>
            <a:ext cx="4100028" cy="41165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E6AD72E-34C7-5723-4F95-CAF8649C9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98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EFAE1D2-0EC4-10EF-4B32-76EE2C15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9FFD89-A90E-26ED-831E-2DFB94CC38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0070C0"/>
                </a:solidFill>
                <a:latin typeface="Frutiger LT Com 55 Roman" panose="020B0503030504020204" pitchFamily="34" charset="0"/>
                <a:ea typeface="MS PGothic" pitchFamily="34" charset="-128"/>
              </a:rPr>
              <a:t>Schnupperhalbtag im BBZ Solothurn</a:t>
            </a:r>
          </a:p>
          <a:p>
            <a:endParaRPr lang="de-DE" dirty="0"/>
          </a:p>
          <a:p>
            <a:r>
              <a:rPr lang="de-DE" i="1" dirty="0"/>
              <a:t>Donnerstagmorgen, 5. Dezember 2024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F56A64-2B36-1439-D89B-E41EA69B4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3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539C63-D208-2572-1FB6-762E093DA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DD6AF1-DEC0-43A4-C8A1-D6D87B431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Weitere Fragen zur BM?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r>
              <a:rPr lang="de-CH" sz="2400" dirty="0">
                <a:latin typeface="Frutiger LT 55 Roman"/>
              </a:rPr>
              <a:t>Gibs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Jürg Viragh: </a:t>
            </a:r>
            <a:r>
              <a:rPr lang="de-CH" sz="2400" b="0" i="1" dirty="0">
                <a:latin typeface="Frutiger LT 55 Roman"/>
              </a:rPr>
              <a:t>Rektor Gibs Solothurn / Abteilungsleiter BM (juerg.viragh@bbzsogr.ch)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Dominique Hirschi</a:t>
            </a:r>
            <a:r>
              <a:rPr lang="de-CH" sz="2400" b="0" dirty="0">
                <a:latin typeface="Frutiger LT 55 Roman"/>
              </a:rPr>
              <a:t>: </a:t>
            </a:r>
            <a:r>
              <a:rPr lang="de-CH" sz="2400" b="0" i="1" dirty="0">
                <a:latin typeface="Frutiger LT 55 Roman"/>
              </a:rPr>
              <a:t>Lehrbeauftragter Mathematik und Physik / Bereichsleiter Berufsmaturität (dominique.hirschi@bbzsogr.ch)</a:t>
            </a:r>
          </a:p>
          <a:p>
            <a:pPr>
              <a:buClr>
                <a:srgbClr val="0070C0"/>
              </a:buClr>
            </a:pPr>
            <a:endParaRPr lang="de-CH" sz="2400" dirty="0">
              <a:solidFill>
                <a:srgbClr val="0070C0"/>
              </a:solidFill>
              <a:latin typeface="Frutiger LT 55 Roman"/>
            </a:endParaRPr>
          </a:p>
          <a:p>
            <a:pPr>
              <a:buClr>
                <a:srgbClr val="0070C0"/>
              </a:buClr>
            </a:pPr>
            <a:r>
              <a:rPr lang="de-CH" sz="2400" dirty="0">
                <a:latin typeface="Frutiger LT 55 Roman"/>
              </a:rPr>
              <a:t>KBS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Chantal Hohermuth</a:t>
            </a:r>
            <a:r>
              <a:rPr lang="de-CH" sz="2400" b="0" dirty="0">
                <a:latin typeface="Frutiger LT 55 Roman"/>
              </a:rPr>
              <a:t>: </a:t>
            </a:r>
            <a:r>
              <a:rPr lang="de-CH" sz="2400" b="0" i="1" dirty="0">
                <a:latin typeface="Frutiger LT 55 Roman"/>
              </a:rPr>
              <a:t>Abteilungsleiterin BM / Kantonale Koordinatorin (chantal.hohermuth@bbzsogr.ch)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59A49D-B16D-2FDB-4BA5-2AE826385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00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17FED-AA08-3782-CD46-858B1FD8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0070C0"/>
                </a:solidFill>
              </a:rPr>
              <a:t>Herzlichen Dank für </a:t>
            </a:r>
            <a:br>
              <a:rPr lang="de-CH" altLang="de-DE" sz="2800" dirty="0">
                <a:solidFill>
                  <a:srgbClr val="0070C0"/>
                </a:solidFill>
              </a:rPr>
            </a:br>
            <a:r>
              <a:rPr lang="de-CH" altLang="de-DE" sz="2800" dirty="0">
                <a:solidFill>
                  <a:srgbClr val="0070C0"/>
                </a:solidFill>
              </a:rPr>
              <a:t>Ihre Aufmerksamkeit! </a:t>
            </a:r>
            <a:br>
              <a:rPr lang="de-CH" altLang="de-DE" sz="2800" dirty="0">
                <a:solidFill>
                  <a:srgbClr val="0070C0"/>
                </a:solidFill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796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381000" y="1295400"/>
            <a:ext cx="109299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66FF"/>
              </a:buClr>
              <a:buSzPct val="100000"/>
              <a:buFont typeface="Arial Black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/>
            </a:pPr>
            <a:endParaRPr lang="de-DE" i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DejaVu Sans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Arial Black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/>
            </a:pPr>
            <a:r>
              <a:rPr lang="de-DE" sz="4000">
                <a:solidFill>
                  <a:srgbClr val="000000"/>
                </a:solidFill>
                <a:latin typeface="Arial Black" pitchFamily="32" charset="0"/>
                <a:cs typeface="DejaVu Sans" charset="0"/>
              </a:rPr>
              <a:t>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1.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Berufsbildungszentren im Kanton Solothurn</a:t>
            </a: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BF420A-3323-037D-3930-837843F11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786019"/>
            <a:ext cx="5806309" cy="40665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126389A-49D0-0ACA-D7A1-150136F79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D83F70-0A2C-FA74-17B0-94E1992EE7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2</a:t>
            </a:r>
            <a:r>
              <a:rPr kumimoji="0" lang="de-CH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. </a:t>
            </a:r>
            <a:r>
              <a:rPr kumimoji="0" lang="de-CH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Was sind die Vorteile einer Berufsmaturität?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/>
            </a:r>
            <a:b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</a:t>
            </a:r>
            <a:r>
              <a:rPr lang="de-CH" sz="2400" b="0" i="1" dirty="0">
                <a:solidFill>
                  <a:prstClr val="black"/>
                </a:solidFill>
                <a:latin typeface="Frutiger LT 55 Roman"/>
              </a:rPr>
              <a:t>Alternative zum gymnasialen Weg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Ein dualer Bildungsweg: 1 Lehrgang = 2 Ausweise (EFZ und Matur)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solidFill>
                  <a:prstClr val="black"/>
                </a:solidFill>
                <a:latin typeface="Frutiger LT 55 Roman"/>
              </a:rPr>
              <a:t>Verbindung von Theorie und Praxis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  <a:sym typeface="Wingdings" panose="05000000000000000000" pitchFamily="2" charset="2"/>
              </a:rPr>
              <a:t>Berufsabschluss und Eintrittsticket für eine Fachhochschule </a:t>
            </a:r>
            <a:endParaRPr kumimoji="0" lang="de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D45AF5-CFC3-C682-1ECD-24DAB0A5A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8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8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</p:spPr>
        <p:txBody>
          <a:bodyPr/>
          <a:lstStyle/>
          <a:p>
            <a:r>
              <a:rPr lang="de-DE" altLang="de-DE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3. </a:t>
            </a:r>
            <a:r>
              <a:rPr lang="de-DE" altLang="de-DE" dirty="0">
                <a:solidFill>
                  <a:srgbClr val="0070C0"/>
                </a:solidFill>
                <a:latin typeface="Frutiger LT 55 Roman"/>
              </a:rPr>
              <a:t>Bildungswege in der Schweiz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DC9D19-F192-AE8E-848A-6236C89A5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94" y="1484784"/>
            <a:ext cx="7163421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F40E0B-5442-0362-4743-7BAF0D88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49FD73-ADEC-C47B-7AB2-D4E7E0FAED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4. Mögliche Weiterbildungen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Fachhochschulen (FH) – Ausrichtung Wirtschaft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z.B</a:t>
            </a: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: Betriebsökonom/-in; Business Administration (International Management); Business Information Technology; Wirtschaftsinformatiker/-in; Wirtschaftsingenieur/-in; Wirtschaftsjurist/-in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de-CH" sz="2000" b="0" i="1" dirty="0">
              <a:solidFill>
                <a:prstClr val="black"/>
              </a:solidFill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Fachhochschulen (FH) – Ausrichtung Technik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z.B</a:t>
            </a: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: Architekt/-in; Automobilingenieur/-in; Geomatiker/-in; Informatiker/-in; Landwirtschaftsarchitekt/-in; Life Science; Raumplaner/-in; Verkehrsingenieur/-in; Elektroingenieur/-in; Gebäudetechniker/-in; Lebensmittelingenieur/-in; Umweltingenieur/-in; Maschineningenieur/-in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CH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CD71D3-4CA6-EF70-BA58-06D9E55B0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3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F40E0B-5442-0362-4743-7BAF0D88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49FD73-ADEC-C47B-7AB2-D4E7E0FAED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4. Mögliche Weiterbildungen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Pädagogische Hochschule (PH)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	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Ergänzungsprüfung erforderlich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Passerelle zur Universität / ETH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/>
            </a:r>
            <a:b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Angebot an der Kantonsschule in Solothurn</a:t>
            </a:r>
            <a:b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Dauer: 1 Jahr mit Ziel gymnasiale Maturität</a:t>
            </a:r>
            <a:endParaRPr lang="de-CH" sz="2400" dirty="0">
              <a:latin typeface="Frutiger LT 55 Roman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AB4BF7-BD92-4CF0-11EB-6FBD787F3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8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Präsentation1</Template>
  <TotalTime>0</TotalTime>
  <Words>1716</Words>
  <Application>Microsoft Office PowerPoint</Application>
  <PresentationFormat>Bildschirmpräsentation (4:3)</PresentationFormat>
  <Paragraphs>372</Paragraphs>
  <Slides>44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6" baseType="lpstr">
      <vt:lpstr>MS PGothic</vt:lpstr>
      <vt:lpstr>MS PGothic</vt:lpstr>
      <vt:lpstr>Arial</vt:lpstr>
      <vt:lpstr>Arial Black</vt:lpstr>
      <vt:lpstr>Calibri</vt:lpstr>
      <vt:lpstr>DejaVu Sans</vt:lpstr>
      <vt:lpstr>Frutiger LT 55 Roman</vt:lpstr>
      <vt:lpstr>Frutiger LT Com 55 Roman</vt:lpstr>
      <vt:lpstr>Times New Roman</vt:lpstr>
      <vt:lpstr>Verdana</vt:lpstr>
      <vt:lpstr>Wingdings</vt:lpstr>
      <vt:lpstr>Office-Design</vt:lpstr>
      <vt:lpstr>BERUFSMATURITÄT öffnet Türen … 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Herzlichen Dank für  Ihre Aufmerksamkeit!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Allemann Thomas</dc:creator>
  <cp:lastModifiedBy>David-Hofer Jeannine</cp:lastModifiedBy>
  <cp:revision>140</cp:revision>
  <cp:lastPrinted>2024-08-27T08:28:44Z</cp:lastPrinted>
  <dcterms:modified xsi:type="dcterms:W3CDTF">2024-11-06T09:29:24Z</dcterms:modified>
</cp:coreProperties>
</file>